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7" r:id="rId5"/>
    <p:sldId id="264" r:id="rId6"/>
    <p:sldId id="265" r:id="rId7"/>
    <p:sldId id="259" r:id="rId8"/>
    <p:sldId id="260" r:id="rId9"/>
    <p:sldId id="261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g1tYMETHsKBnkPfkuLOeZtBqJ7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B8D45A-6547-4119-B517-79BF8C1E0128}">
  <a:tblStyle styleId="{05B8D45A-6547-4119-B517-79BF8C1E01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457" autoAdjust="0"/>
  </p:normalViewPr>
  <p:slideViewPr>
    <p:cSldViewPr snapToGrid="0">
      <p:cViewPr>
        <p:scale>
          <a:sx n="75" d="100"/>
          <a:sy n="75" d="100"/>
        </p:scale>
        <p:origin x="948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00994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3" name="Google Shape;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6:notes"/>
          <p:cNvSpPr txBox="1">
            <a:spLocks noGrp="1"/>
          </p:cNvSpPr>
          <p:nvPr>
            <p:ph type="body" idx="1"/>
          </p:nvPr>
        </p:nvSpPr>
        <p:spPr>
          <a:xfrm>
            <a:off x="225467" y="4343400"/>
            <a:ext cx="64761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dirty="0"/>
          </a:p>
        </p:txBody>
      </p:sp>
      <p:sp>
        <p:nvSpPr>
          <p:cNvPr id="61" name="Google Shape;6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225467" y="4343400"/>
            <a:ext cx="64761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charset="0"/>
              <a:buChar char="•"/>
            </a:pPr>
            <a:endParaRPr sz="1000" b="0" dirty="0"/>
          </a:p>
        </p:txBody>
      </p:sp>
      <p:sp>
        <p:nvSpPr>
          <p:cNvPr id="69" name="Google Shape;6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225467" y="4343400"/>
            <a:ext cx="64761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charset="0"/>
              <a:buChar char="•"/>
            </a:pPr>
            <a:endParaRPr sz="1000" b="0" dirty="0"/>
          </a:p>
        </p:txBody>
      </p:sp>
      <p:sp>
        <p:nvSpPr>
          <p:cNvPr id="69" name="Google Shape;6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006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0316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1373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8b23ccd4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gd8b23ccd48_0_15:notes"/>
          <p:cNvSpPr txBox="1">
            <a:spLocks noGrp="1"/>
          </p:cNvSpPr>
          <p:nvPr>
            <p:ph type="body" idx="1"/>
          </p:nvPr>
        </p:nvSpPr>
        <p:spPr>
          <a:xfrm>
            <a:off x="225467" y="4343400"/>
            <a:ext cx="64761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dirty="0"/>
          </a:p>
        </p:txBody>
      </p:sp>
      <p:sp>
        <p:nvSpPr>
          <p:cNvPr id="76" name="Google Shape;76;gd8b23ccd48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8b23ccd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d8b23ccd48_0_0:notes"/>
          <p:cNvSpPr txBox="1">
            <a:spLocks noGrp="1"/>
          </p:cNvSpPr>
          <p:nvPr>
            <p:ph type="body" idx="1"/>
          </p:nvPr>
        </p:nvSpPr>
        <p:spPr>
          <a:xfrm>
            <a:off x="225467" y="4343400"/>
            <a:ext cx="64761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dirty="0"/>
          </a:p>
        </p:txBody>
      </p:sp>
      <p:sp>
        <p:nvSpPr>
          <p:cNvPr id="83" name="Google Shape;83;gd8b23ccd4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8b23ccd4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d8b23ccd48_0_8:notes"/>
          <p:cNvSpPr txBox="1">
            <a:spLocks noGrp="1"/>
          </p:cNvSpPr>
          <p:nvPr>
            <p:ph type="body" idx="1"/>
          </p:nvPr>
        </p:nvSpPr>
        <p:spPr>
          <a:xfrm>
            <a:off x="225467" y="4343400"/>
            <a:ext cx="64761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dirty="0"/>
          </a:p>
        </p:txBody>
      </p:sp>
      <p:sp>
        <p:nvSpPr>
          <p:cNvPr id="91" name="Google Shape;91;gd8b23ccd48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garde">
  <p:cSld name="Page de gar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1" descr="PPT3-02.png"/>
          <p:cNvPicPr preferRelativeResize="0"/>
          <p:nvPr/>
        </p:nvPicPr>
        <p:blipFill rotWithShape="1">
          <a:blip r:embed="rId2">
            <a:alphaModFix/>
          </a:blip>
          <a:srcRect l="88955"/>
          <a:stretch/>
        </p:blipFill>
        <p:spPr>
          <a:xfrm>
            <a:off x="8134069" y="5102421"/>
            <a:ext cx="1009934" cy="194751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F8D"/>
              </a:buClr>
              <a:buSzPts val="3000"/>
              <a:buFont typeface="Calibri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A4F8D"/>
              </a:buClr>
              <a:buSzPts val="2800"/>
              <a:buNone/>
              <a:defRPr sz="28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A4F8D"/>
              </a:buClr>
              <a:buSzPts val="2800"/>
              <a:buFont typeface="Arial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A4F8D"/>
              </a:buClr>
              <a:buSzPts val="18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A4F8D"/>
              </a:buClr>
              <a:buSzPts val="20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A4F8D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/>
          <p:nvPr/>
        </p:nvSpPr>
        <p:spPr>
          <a:xfrm>
            <a:off x="8418285" y="6365993"/>
            <a:ext cx="413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ED1C24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ED1C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11" descr="PPT3-02.png"/>
          <p:cNvPicPr preferRelativeResize="0"/>
          <p:nvPr/>
        </p:nvPicPr>
        <p:blipFill rotWithShape="1">
          <a:blip r:embed="rId2">
            <a:alphaModFix/>
          </a:blip>
          <a:srcRect r="12142"/>
          <a:stretch/>
        </p:blipFill>
        <p:spPr>
          <a:xfrm>
            <a:off x="0" y="4924997"/>
            <a:ext cx="8033651" cy="194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1" descr="COUV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495" y="0"/>
            <a:ext cx="9233414" cy="686592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1"/>
          <p:cNvSpPr txBox="1"/>
          <p:nvPr/>
        </p:nvSpPr>
        <p:spPr>
          <a:xfrm>
            <a:off x="685800" y="1999833"/>
            <a:ext cx="7772400" cy="1600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fr-FR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Titre</a:t>
            </a:r>
            <a:br>
              <a:rPr lang="fr-FR" sz="3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000" b="1" i="0" u="none" strike="noStrike" cap="none">
                <a:solidFill>
                  <a:srgbClr val="12AFE6"/>
                </a:solidFill>
                <a:latin typeface="Calibri"/>
                <a:ea typeface="Calibri"/>
                <a:cs typeface="Calibri"/>
                <a:sym typeface="Calibri"/>
              </a:rPr>
              <a:t>Sous-titre</a:t>
            </a:r>
            <a:endParaRPr sz="2000" b="1" i="0" u="none" strike="noStrike" cap="none">
              <a:solidFill>
                <a:srgbClr val="12AF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1"/>
          <p:cNvSpPr txBox="1">
            <a:spLocks noGrp="1"/>
          </p:cNvSpPr>
          <p:nvPr>
            <p:ph type="dt" idx="10"/>
          </p:nvPr>
        </p:nvSpPr>
        <p:spPr>
          <a:xfrm>
            <a:off x="7660944" y="18756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sans vague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8" descr="PPT3-02.png"/>
          <p:cNvPicPr preferRelativeResize="0"/>
          <p:nvPr/>
        </p:nvPicPr>
        <p:blipFill rotWithShape="1">
          <a:blip r:embed="rId2">
            <a:alphaModFix/>
          </a:blip>
          <a:srcRect l="88955"/>
          <a:stretch/>
        </p:blipFill>
        <p:spPr>
          <a:xfrm>
            <a:off x="8134069" y="5102421"/>
            <a:ext cx="1009934" cy="194751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F8D"/>
              </a:buClr>
              <a:buSzPts val="3000"/>
              <a:buFont typeface="Calibri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A4F8D"/>
              </a:buClr>
              <a:buSzPts val="2800"/>
              <a:buNone/>
              <a:defRPr sz="28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A4F8D"/>
              </a:buClr>
              <a:buSzPts val="2800"/>
              <a:buFont typeface="Arial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A4F8D"/>
              </a:buClr>
              <a:buSzPts val="18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A4F8D"/>
              </a:buClr>
              <a:buSzPts val="20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A4F8D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/>
          <p:nvPr/>
        </p:nvSpPr>
        <p:spPr>
          <a:xfrm>
            <a:off x="8418285" y="6365993"/>
            <a:ext cx="413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ED1C24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ED1C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éparation Parties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ctrTitle"/>
          </p:nvPr>
        </p:nvSpPr>
        <p:spPr>
          <a:xfrm>
            <a:off x="685800" y="2539858"/>
            <a:ext cx="7772400" cy="117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F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ubTitle" idx="1"/>
          </p:nvPr>
        </p:nvSpPr>
        <p:spPr>
          <a:xfrm>
            <a:off x="1480782" y="351515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2AFE6"/>
              </a:buClr>
              <a:buSzPts val="3200"/>
              <a:buNone/>
              <a:defRPr b="0">
                <a:solidFill>
                  <a:srgbClr val="12AFE6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36" name="Google Shape;36;p9" descr="PPT3-02.png"/>
          <p:cNvPicPr preferRelativeResize="0"/>
          <p:nvPr/>
        </p:nvPicPr>
        <p:blipFill rotWithShape="1">
          <a:blip r:embed="rId2">
            <a:alphaModFix/>
          </a:blip>
          <a:srcRect r="12142"/>
          <a:stretch/>
        </p:blipFill>
        <p:spPr>
          <a:xfrm>
            <a:off x="0" y="4924997"/>
            <a:ext cx="8033651" cy="1947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vague">
  <p:cSld name="Contenu avec vagu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0" descr="PPT3-02.png"/>
          <p:cNvPicPr preferRelativeResize="0"/>
          <p:nvPr/>
        </p:nvPicPr>
        <p:blipFill rotWithShape="1">
          <a:blip r:embed="rId2">
            <a:alphaModFix/>
          </a:blip>
          <a:srcRect l="88955"/>
          <a:stretch/>
        </p:blipFill>
        <p:spPr>
          <a:xfrm>
            <a:off x="8134069" y="5102421"/>
            <a:ext cx="1009934" cy="194751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F8D"/>
              </a:buClr>
              <a:buSzPts val="3000"/>
              <a:buFont typeface="Calibri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A4F8D"/>
              </a:buClr>
              <a:buSzPts val="2800"/>
              <a:buNone/>
              <a:defRPr sz="28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A4F8D"/>
              </a:buClr>
              <a:buSzPts val="2800"/>
              <a:buFont typeface="Arial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A4F8D"/>
              </a:buClr>
              <a:buSzPts val="18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A4F8D"/>
              </a:buClr>
              <a:buSzPts val="20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A4F8D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/>
          <p:nvPr/>
        </p:nvSpPr>
        <p:spPr>
          <a:xfrm>
            <a:off x="8418285" y="6365993"/>
            <a:ext cx="413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ED1C24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ED1C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Google Shape;43;p10" descr="PPT3-02.png"/>
          <p:cNvPicPr preferRelativeResize="0"/>
          <p:nvPr/>
        </p:nvPicPr>
        <p:blipFill rotWithShape="1">
          <a:blip r:embed="rId2">
            <a:alphaModFix/>
          </a:blip>
          <a:srcRect r="12142"/>
          <a:stretch/>
        </p:blipFill>
        <p:spPr>
          <a:xfrm>
            <a:off x="0" y="4924997"/>
            <a:ext cx="8033651" cy="1947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Fin">
  <p:cSld name="Page de Fi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F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49" name="Google Shape;49;p12" descr="PPT4-0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9028" y="0"/>
            <a:ext cx="922275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2"/>
          <p:cNvSpPr txBox="1"/>
          <p:nvPr/>
        </p:nvSpPr>
        <p:spPr>
          <a:xfrm>
            <a:off x="2279176" y="2688612"/>
            <a:ext cx="461294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-FR"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Merci pour votre attention!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F8D"/>
              </a:buClr>
              <a:buSzPts val="3400"/>
              <a:buFont typeface="Calibri"/>
              <a:buNone/>
              <a:defRPr sz="3400" b="1" i="0" u="none" strike="noStrike" cap="none">
                <a:solidFill>
                  <a:srgbClr val="0A4F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A4F8D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A4F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A4F8D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A4F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A4F8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F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A4F8D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A4F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A4F8D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A4F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7" descr="PPT2-02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9144000" cy="119114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3891280" y="2382520"/>
            <a:ext cx="1412240" cy="1046480"/>
          </a:xfrm>
          <a:prstGeom prst="rect">
            <a:avLst/>
          </a:prstGeom>
          <a:solidFill>
            <a:srgbClr val="0065A6"/>
          </a:solidFill>
          <a:ln w="25400" cap="flat" cmpd="sng">
            <a:solidFill>
              <a:srgbClr val="0065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264160" y="2285999"/>
            <a:ext cx="8636000" cy="1143001"/>
          </a:xfrm>
          <a:prstGeom prst="rect">
            <a:avLst/>
          </a:prstGeom>
          <a:solidFill>
            <a:srgbClr val="0063A4">
              <a:alpha val="63529"/>
            </a:srgbClr>
          </a:solidFill>
          <a:ln w="9525" cap="flat" cmpd="sng">
            <a:solidFill>
              <a:srgbClr val="0063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22860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A4F8D"/>
              </a:buClr>
              <a:buSzPts val="2800"/>
              <a:buNone/>
            </a:pPr>
            <a:r>
              <a:rPr lang="fr-FR" sz="2380" dirty="0">
                <a:solidFill>
                  <a:schemeClr val="lt1"/>
                </a:solidFill>
              </a:rPr>
              <a:t>Atelier du GT  Eau potable, assainissement et hygiène </a:t>
            </a:r>
            <a:br>
              <a:rPr lang="fr-FR" sz="2380" dirty="0">
                <a:solidFill>
                  <a:schemeClr val="lt1"/>
                </a:solidFill>
              </a:rPr>
            </a:br>
            <a:r>
              <a:rPr lang="fr-FR" sz="2380" dirty="0">
                <a:solidFill>
                  <a:schemeClr val="lt1"/>
                </a:solidFill>
              </a:rPr>
              <a:t>dans les contextes de crises et fragilités</a:t>
            </a:r>
            <a:endParaRPr sz="2380" dirty="0">
              <a:solidFill>
                <a:schemeClr val="lt1"/>
              </a:solidFill>
            </a:endParaRPr>
          </a:p>
          <a:p>
            <a:pPr marL="457200" lvl="0" indent="-22860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A4F8D"/>
              </a:buClr>
              <a:buSzPts val="2800"/>
              <a:buNone/>
            </a:pPr>
            <a:r>
              <a:rPr lang="fr-FR" sz="2380" dirty="0">
                <a:solidFill>
                  <a:schemeClr val="lt1"/>
                </a:solidFill>
              </a:rPr>
              <a:t>Plaidoyer grands événements</a:t>
            </a:r>
            <a:endParaRPr sz="2380" dirty="0">
              <a:solidFill>
                <a:schemeClr val="lt1"/>
              </a:solidFill>
            </a:endParaRPr>
          </a:p>
          <a:p>
            <a:pPr marL="457200" lvl="0" indent="-22860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A4F8D"/>
              </a:buClr>
              <a:buSzPts val="2800"/>
              <a:buNone/>
            </a:pPr>
            <a:r>
              <a:rPr lang="fr-FR" sz="2380" dirty="0">
                <a:solidFill>
                  <a:schemeClr val="lt1"/>
                </a:solidFill>
              </a:rPr>
              <a:t>10 mai 2021</a:t>
            </a:r>
            <a:endParaRPr sz="238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F8D"/>
              </a:buClr>
              <a:buSzPts val="2400"/>
              <a:buFont typeface="Calibri"/>
              <a:buNone/>
            </a:pPr>
            <a:r>
              <a:rPr lang="fr-FR" sz="3200"/>
              <a:t>AGENDA</a:t>
            </a:r>
            <a:endParaRPr sz="3200">
              <a:solidFill>
                <a:schemeClr val="dk2"/>
              </a:solidFill>
            </a:endParaRPr>
          </a:p>
        </p:txBody>
      </p:sp>
      <p:sp>
        <p:nvSpPr>
          <p:cNvPr id="64" name="Google Shape;64;p6"/>
          <p:cNvSpPr txBox="1"/>
          <p:nvPr/>
        </p:nvSpPr>
        <p:spPr>
          <a:xfrm>
            <a:off x="0" y="1275458"/>
            <a:ext cx="9144000" cy="50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953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●"/>
            </a:pPr>
            <a:r>
              <a:rPr lang="fr-F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Présentation des événements par Philippe Guettier et Gérard Payen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953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●"/>
            </a:pPr>
            <a:r>
              <a:rPr lang="fr-F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Tour de table de vos attentes lors de ces événements.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953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●"/>
            </a:pPr>
            <a:r>
              <a:rPr lang="fr-F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Définition des objectifs et activités du GT pour ces événements. 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953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●"/>
            </a:pPr>
            <a:r>
              <a:rPr lang="fr-F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Définition des messages génériques à donner à Philippe. 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6"/>
          <p:cNvSpPr txBox="1"/>
          <p:nvPr/>
        </p:nvSpPr>
        <p:spPr>
          <a:xfrm>
            <a:off x="8817425" y="6445325"/>
            <a:ext cx="5103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0" algn="ctr" rtl="0">
              <a:lnSpc>
                <a:spcPct val="8125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fr-FR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Tour de table : vos a</a:t>
            </a:r>
            <a:r>
              <a:rPr lang="fr-FR" sz="3200">
                <a:solidFill>
                  <a:srgbClr val="002060"/>
                </a:solidFill>
              </a:rPr>
              <a:t>ttentes</a:t>
            </a:r>
            <a:r>
              <a:rPr lang="fr-FR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2" name="Google Shape;72;p1"/>
          <p:cNvSpPr txBox="1"/>
          <p:nvPr/>
        </p:nvSpPr>
        <p:spPr>
          <a:xfrm>
            <a:off x="0" y="940921"/>
            <a:ext cx="9144000" cy="6167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charset="0"/>
              <a:buChar char="•"/>
            </a:pPr>
            <a:r>
              <a:rPr lang="fr-F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Tristan</a:t>
            </a: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casser les silos :</a:t>
            </a:r>
            <a:r>
              <a:rPr lang="fr-FR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plus multi-sectoriel. Dans les </a:t>
            </a:r>
            <a:r>
              <a:rPr lang="fr-FR" baseline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side</a:t>
            </a:r>
            <a:r>
              <a:rPr lang="fr-FR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aseline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</a:t>
            </a:r>
            <a:r>
              <a:rPr lang="fr-FR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faire intervenir des acteurs des différents secteur : énergie, déchets, santés. Valoriser l’</a:t>
            </a:r>
            <a:r>
              <a:rPr lang="fr-FR" baseline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approce</a:t>
            </a:r>
            <a:r>
              <a:rPr lang="fr-FR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Multi acteurs dans le projet. 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charset="0"/>
              <a:buChar char="•"/>
            </a:pPr>
            <a:endParaRPr lang="fr-FR" baseline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charset="0"/>
              <a:buChar char="•"/>
            </a:pPr>
            <a:r>
              <a:rPr lang="fr-FR" b="1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ACF :</a:t>
            </a:r>
            <a:r>
              <a:rPr lang="fr-FR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Présent physiquement au forum, Groupe WASH </a:t>
            </a:r>
            <a:r>
              <a:rPr lang="fr-FR" baseline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paidoyer</a:t>
            </a:r>
            <a:r>
              <a:rPr lang="fr-FR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Sahel à Dakar, Mobilisation de la société civile (avec les </a:t>
            </a:r>
            <a:r>
              <a:rPr lang="fr-FR" baseline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youth</a:t>
            </a:r>
            <a:r>
              <a:rPr lang="fr-FR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aseline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delegates</a:t>
            </a:r>
            <a:r>
              <a:rPr lang="fr-FR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Déposer des projets/session (revue des gouvernance de l’eau, Master dans le pilier 4E), mobilisation des jeunes « </a:t>
            </a:r>
            <a:r>
              <a:rPr lang="fr-FR" baseline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youth</a:t>
            </a:r>
            <a:r>
              <a:rPr lang="fr-FR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aseline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</a:t>
            </a:r>
            <a:r>
              <a:rPr lang="fr-FR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», attend une porte d’entrée au forum, visibilité, porter des </a:t>
            </a:r>
            <a:r>
              <a:rPr lang="fr-FR" baseline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sides</a:t>
            </a:r>
            <a:r>
              <a:rPr lang="fr-FR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aseline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</a:t>
            </a:r>
            <a:r>
              <a:rPr lang="fr-FR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pas de répétition, contacts avec les autres pays/réseau. 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charset="0"/>
              <a:buChar char="•"/>
            </a:pPr>
            <a:endParaRPr lang="fr-FR" baseline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charset="0"/>
              <a:buChar char="•"/>
            </a:pPr>
            <a:r>
              <a:rPr lang="fr-FR" b="1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Solidarité : </a:t>
            </a:r>
            <a:r>
              <a:rPr lang="fr-FR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Développer des messages avec la communauté de l’urgence pour faire bloc.  En fonction de leur répondant; mais devrait trouver des points communs. Encore travailler avec notre bureau de Dakar pour voir quels messages techniques mettre en avant. Et quelles </a:t>
            </a:r>
            <a:r>
              <a:rPr lang="fr-FR" baseline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ressoruces</a:t>
            </a:r>
            <a:r>
              <a:rPr lang="fr-FR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ont a pour Dakar. Enjeux d’intégration, le maillage </a:t>
            </a:r>
            <a:r>
              <a:rPr lang="fr-FR" baseline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spacial</a:t>
            </a:r>
            <a:r>
              <a:rPr lang="fr-FR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territorial autour de la ressource ou autour de la gouvernance. 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charset="0"/>
              <a:buChar char="•"/>
            </a:pPr>
            <a:endParaRPr lang="fr-FR" baseline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charset="0"/>
              <a:buChar char="•"/>
            </a:pPr>
            <a:r>
              <a:rPr lang="fr-FR" sz="1400" b="1" baseline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Bioforce</a:t>
            </a:r>
            <a:r>
              <a:rPr lang="fr-FR" sz="1400" b="1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sera présent sur le forum mondial de l’eau pour la première fois. Pas très clair comment ca va vraiment se faire. </a:t>
            </a:r>
            <a:r>
              <a:rPr lang="fr-FR" sz="1400" baseline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Etre</a:t>
            </a:r>
            <a:r>
              <a:rPr lang="fr-FR" sz="1400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présent sur les messages du PFE (relecture), renforcement de capacité, labélisation de projet (jusque septembre selon réponse officielle). Présenter notre formation en showroom. A voir. 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charset="0"/>
              <a:buChar char="•"/>
            </a:pPr>
            <a:endParaRPr lang="fr-FR" sz="1400" baseline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charset="0"/>
              <a:buChar char="•"/>
            </a:pPr>
            <a:r>
              <a:rPr lang="fr-FR" sz="1400" b="1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SIF</a:t>
            </a:r>
            <a:r>
              <a:rPr lang="fr-FR" sz="1400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1400" baseline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baptste</a:t>
            </a:r>
            <a:r>
              <a:rPr lang="fr-FR" sz="1400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suit PFE et coalition Eau. Objectifs : 3 axes de la stratégie (eau/santé ; eau/paix; Eau/renforcement des capacités) = définissent/priorisent des messages. Qu’est ce qu’on vraiment pousser : étude sur les financements nous dira quoi sur les financements ; retours du CDCS (réponse de David : ils devraient venir au groupe de travail pour discuter avec le GT sur les attentes 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charset="0"/>
              <a:buNone/>
            </a:pPr>
            <a:r>
              <a:rPr lang="fr-FR" sz="1400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Maud : journées onusiennes et quels thèmes.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charset="0"/>
              <a:buNone/>
            </a:pPr>
            <a:endParaRPr lang="fr-FR" sz="1400" baseline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SzPts val="1400"/>
              <a:buFont typeface="Arial" charset="0"/>
              <a:buChar char="•"/>
            </a:pPr>
            <a:r>
              <a:rPr lang="fr-FR" sz="1400" b="1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CRF</a:t>
            </a:r>
            <a:r>
              <a:rPr lang="fr-FR" sz="1400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première fois que la CRF participe au FME. dans Eau et santé et eau et climat. Relire des messages ok. Probablement pas de projet. Multisectoriel / multi-secteur , contribuer a sensibiliser les autres acteurs à leur place dans le forum. 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charset="0"/>
              <a:buChar char="•"/>
            </a:pPr>
            <a:endParaRPr lang="fr-FR" baseline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b="0" i="0" u="none" strike="noStrike" cap="none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0" algn="ctr" rtl="0">
              <a:lnSpc>
                <a:spcPct val="8125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fr-FR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Tour de table : vos a</a:t>
            </a:r>
            <a:r>
              <a:rPr lang="fr-FR" sz="3200">
                <a:solidFill>
                  <a:srgbClr val="002060"/>
                </a:solidFill>
              </a:rPr>
              <a:t>ttentes</a:t>
            </a:r>
            <a:r>
              <a:rPr lang="fr-FR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2" name="Google Shape;72;p1"/>
          <p:cNvSpPr txBox="1"/>
          <p:nvPr/>
        </p:nvSpPr>
        <p:spPr>
          <a:xfrm>
            <a:off x="0" y="940921"/>
            <a:ext cx="9144000" cy="1428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charset="0"/>
              <a:buChar char="•"/>
            </a:pPr>
            <a:r>
              <a:rPr lang="fr-FR" b="1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Fondation Veolia : </a:t>
            </a:r>
            <a:r>
              <a:rPr lang="fr-FR" b="0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eau et santé, messages génériques entre urgence et développement aimerait contribuer. Humanitaire en zone urbaine. 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charset="0"/>
              <a:buChar char="•"/>
            </a:pPr>
            <a:r>
              <a:rPr lang="fr-FR" b="1" baseline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Nutriset</a:t>
            </a:r>
            <a:r>
              <a:rPr lang="fr-FR" b="1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  <a:r>
              <a:rPr lang="fr-FR" b="0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 sait pas encore si seront présents sur le forum. Nutrition avant l’eau. 3 messages clefs a relayer au niveau politique. Rapport autour du Global Compact, impact </a:t>
            </a:r>
            <a:r>
              <a:rPr lang="fr-FR" b="0" baseline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nutritionel</a:t>
            </a:r>
            <a:r>
              <a:rPr lang="fr-FR" b="0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les maladies hydriques. 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charset="0"/>
              <a:buChar char="•"/>
            </a:pPr>
            <a:endParaRPr lang="fr-FR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b="0" i="0" u="none" strike="noStrike" cap="none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852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FME : présentation par Philippe Guettier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FME est une étape officielle de l’agenda Onusien 2021-2023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Plusieurs enceintes politiques :</a:t>
            </a:r>
          </a:p>
          <a:p>
            <a:pPr marL="857250" lvl="1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sommets de chefs de haut niveau Mondial </a:t>
            </a:r>
          </a:p>
          <a:p>
            <a:pPr marL="857250" lvl="1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sommets de chefs de haut niveau Africain </a:t>
            </a:r>
          </a:p>
          <a:p>
            <a:pPr marL="857250" lvl="1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Sommet d’élus locaux : parlementaire, autorité de bassin, élus locaux 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Labélisation de projets toujours possible, jusque septembre normalement . Document de Philippe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Possibilité de </a:t>
            </a:r>
            <a:r>
              <a:rPr lang="fr-FR" sz="1400" dirty="0" err="1">
                <a:solidFill>
                  <a:srgbClr val="002060"/>
                </a:solidFill>
              </a:rPr>
              <a:t>side</a:t>
            </a:r>
            <a:r>
              <a:rPr lang="fr-FR" sz="1400" dirty="0">
                <a:solidFill>
                  <a:srgbClr val="002060"/>
                </a:solidFill>
              </a:rPr>
              <a:t>-events sur le stand de la France (TBD)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Une réunion de la communauté de communicants. </a:t>
            </a:r>
          </a:p>
          <a:p>
            <a:pPr marL="0" indent="0"/>
            <a:endParaRPr lang="fr-FR" sz="14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0" indent="0"/>
            <a:r>
              <a:rPr lang="fr-FR" sz="1400" dirty="0">
                <a:solidFill>
                  <a:srgbClr val="002060"/>
                </a:solidFill>
                <a:sym typeface="Wingdings" panose="05000000000000000000" pitchFamily="2" charset="2"/>
              </a:rPr>
              <a:t> Recommandations :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002060"/>
                </a:solidFill>
                <a:sym typeface="Wingdings" panose="05000000000000000000" pitchFamily="2" charset="2"/>
              </a:rPr>
              <a:t>Traveiller</a:t>
            </a:r>
            <a:r>
              <a:rPr lang="fr-FR" sz="1400" dirty="0">
                <a:solidFill>
                  <a:srgbClr val="002060"/>
                </a:solidFill>
                <a:sym typeface="Wingdings" panose="05000000000000000000" pitchFamily="2" charset="2"/>
              </a:rPr>
              <a:t> en priorité sur : </a:t>
            </a:r>
          </a:p>
          <a:p>
            <a:pPr marL="857250" lvl="1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Messages politiques du PFE </a:t>
            </a:r>
          </a:p>
          <a:p>
            <a:pPr marL="857250" lvl="1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Messages techniques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Labélisation de projets et d’actions. Privilégier le Sahel. </a:t>
            </a:r>
          </a:p>
        </p:txBody>
      </p:sp>
    </p:spTree>
    <p:extLst>
      <p:ext uri="{BB962C8B-B14F-4D97-AF65-F5344CB8AC3E}">
        <p14:creationId xmlns:p14="http://schemas.microsoft.com/office/powerpoint/2010/main" val="363174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-103238"/>
            <a:ext cx="8229600" cy="1143000"/>
          </a:xfrm>
        </p:spPr>
        <p:txBody>
          <a:bodyPr/>
          <a:lstStyle/>
          <a:p>
            <a:r>
              <a:rPr lang="fr-FR" sz="3200" dirty="0">
                <a:sym typeface="Wingdings" panose="05000000000000000000" pitchFamily="2" charset="2"/>
              </a:rPr>
              <a:t>« conférence internationale des NU sur l’eau »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2735" y="795868"/>
            <a:ext cx="8878529" cy="5857294"/>
          </a:xfrm>
        </p:spPr>
        <p:txBody>
          <a:bodyPr>
            <a:noAutofit/>
          </a:bodyPr>
          <a:lstStyle/>
          <a:p>
            <a:pPr marL="7938" indent="-7938"/>
            <a:r>
              <a:rPr lang="fr-FR" sz="1400" dirty="0">
                <a:solidFill>
                  <a:srgbClr val="002060"/>
                </a:solidFill>
              </a:rPr>
              <a:t>Cette rencontre ressemblera a toutes rencontre inter-gouvernementale (</a:t>
            </a:r>
            <a:r>
              <a:rPr lang="fr-FR" sz="1400" dirty="0" err="1">
                <a:solidFill>
                  <a:srgbClr val="002060"/>
                </a:solidFill>
              </a:rPr>
              <a:t>eg</a:t>
            </a:r>
            <a:r>
              <a:rPr lang="fr-FR" sz="1400" dirty="0">
                <a:solidFill>
                  <a:srgbClr val="002060"/>
                </a:solidFill>
              </a:rPr>
              <a:t>. COP CLIMAT) avec les groupes majeurs qui représentent la société civile (entreprises privées, Etats, ONG, jeunes, collectivités locales,) </a:t>
            </a:r>
            <a:r>
              <a:rPr lang="fr-FR" sz="1400" dirty="0">
                <a:solidFill>
                  <a:srgbClr val="002060"/>
                </a:solidFill>
                <a:sym typeface="Wingdings" panose="05000000000000000000" pitchFamily="2" charset="2"/>
              </a:rPr>
              <a:t> </a:t>
            </a:r>
            <a:r>
              <a:rPr lang="fr-FR" sz="1400" dirty="0">
                <a:solidFill>
                  <a:srgbClr val="002060"/>
                </a:solidFill>
              </a:rPr>
              <a:t>Un événement visible (tous les fonctionnaire et diplomates verront cette conférence</a:t>
            </a:r>
          </a:p>
          <a:p>
            <a:pPr marL="0" indent="0">
              <a:buFont typeface="Arial" charset="0"/>
              <a:buNone/>
            </a:pPr>
            <a:r>
              <a:rPr lang="fr-FR" sz="1400" dirty="0">
                <a:solidFill>
                  <a:srgbClr val="002060"/>
                </a:solidFill>
              </a:rPr>
              <a:t>C’est une séquence politique intergouvernementale exceptionnelle car les gouvernements se réunissent que très rarement sur l’eau (droit à l’EAH, la convention de l’UNEP </a:t>
            </a:r>
            <a:r>
              <a:rPr lang="fr-FR" sz="1400" dirty="0">
                <a:solidFill>
                  <a:srgbClr val="002060"/>
                </a:solidFill>
                <a:sym typeface="Wingdings" panose="05000000000000000000" pitchFamily="2" charset="2"/>
              </a:rPr>
              <a:t> assez sous sectoriel mais pas global à l’eau.) Le calendrier de rencontres jusque 2023 :</a:t>
            </a:r>
          </a:p>
          <a:p>
            <a:pPr marL="0" lvl="1" indent="0">
              <a:buFont typeface="Arial" charset="0"/>
              <a:buChar char="•"/>
            </a:pPr>
            <a:r>
              <a:rPr lang="fr-FR" sz="1400" dirty="0">
                <a:solidFill>
                  <a:srgbClr val="002060"/>
                </a:solidFill>
                <a:sym typeface="Wingdings" panose="05000000000000000000" pitchFamily="2" charset="2"/>
              </a:rPr>
              <a:t>Conférence des allemands à </a:t>
            </a:r>
            <a:r>
              <a:rPr lang="fr-FR" sz="1400" dirty="0" err="1">
                <a:solidFill>
                  <a:srgbClr val="002060"/>
                </a:solidFill>
                <a:sym typeface="Wingdings" panose="05000000000000000000" pitchFamily="2" charset="2"/>
              </a:rPr>
              <a:t>bonn</a:t>
            </a:r>
            <a:r>
              <a:rPr lang="fr-FR" sz="1400" dirty="0">
                <a:solidFill>
                  <a:srgbClr val="002060"/>
                </a:solidFill>
                <a:sym typeface="Wingdings" panose="05000000000000000000" pitchFamily="2" charset="2"/>
              </a:rPr>
              <a:t> au mois de juillet 2021 (sujets qui intéressent le plus les </a:t>
            </a:r>
            <a:r>
              <a:rPr lang="fr-FR" sz="1400" dirty="0" err="1">
                <a:solidFill>
                  <a:srgbClr val="002060"/>
                </a:solidFill>
                <a:sym typeface="Wingdings" panose="05000000000000000000" pitchFamily="2" charset="2"/>
              </a:rPr>
              <a:t>allem</a:t>
            </a:r>
            <a:endParaRPr lang="fr-FR" sz="14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0" lvl="1" indent="0">
              <a:buFont typeface="Arial" charset="0"/>
              <a:buChar char="•"/>
            </a:pPr>
            <a:r>
              <a:rPr lang="fr-FR" sz="1400" dirty="0">
                <a:solidFill>
                  <a:srgbClr val="002060"/>
                </a:solidFill>
                <a:sym typeface="Wingdings" panose="05000000000000000000" pitchFamily="2" charset="2"/>
              </a:rPr>
              <a:t>FME, est une étape officielle. Réunion de quelques chefs d’état. </a:t>
            </a:r>
          </a:p>
          <a:p>
            <a:pPr marL="0" lvl="1" indent="0">
              <a:buFont typeface="Arial" charset="0"/>
              <a:buChar char="•"/>
            </a:pPr>
            <a:r>
              <a:rPr lang="fr-FR" sz="1400" dirty="0">
                <a:solidFill>
                  <a:srgbClr val="002060"/>
                </a:solidFill>
                <a:sym typeface="Wingdings" panose="05000000000000000000" pitchFamily="2" charset="2"/>
              </a:rPr>
              <a:t>Japon catastrophes liées à l’eau 2022, Asia Pacific water forum  (pilotes un programme HLEP gestion des catastrophes) </a:t>
            </a:r>
          </a:p>
          <a:p>
            <a:pPr marL="0" lvl="1" indent="0">
              <a:buFont typeface="Arial" charset="0"/>
              <a:buChar char="•"/>
            </a:pPr>
            <a:r>
              <a:rPr lang="fr-FR" sz="1400" dirty="0">
                <a:solidFill>
                  <a:srgbClr val="002060"/>
                </a:solidFill>
                <a:sym typeface="Wingdings" panose="05000000000000000000" pitchFamily="2" charset="2"/>
              </a:rPr>
              <a:t>Portugal eaux marines </a:t>
            </a:r>
          </a:p>
          <a:p>
            <a:pPr marL="0" lvl="1" indent="0">
              <a:buFont typeface="Arial" charset="0"/>
              <a:buChar char="•"/>
            </a:pPr>
            <a:r>
              <a:rPr lang="fr-FR" sz="1400" dirty="0">
                <a:solidFill>
                  <a:srgbClr val="002060"/>
                </a:solidFill>
                <a:sym typeface="Wingdings" panose="05000000000000000000" pitchFamily="2" charset="2"/>
              </a:rPr>
              <a:t>3 jours en 2023 dans le cadre des nations unies où des décisions pourront être prises / ou r</a:t>
            </a:r>
            <a:r>
              <a:rPr lang="fr-FR" sz="1400" dirty="0">
                <a:solidFill>
                  <a:srgbClr val="002060"/>
                </a:solidFill>
              </a:rPr>
              <a:t>isque qu’il ne se passe rien. </a:t>
            </a:r>
          </a:p>
          <a:p>
            <a:pPr marL="0" lvl="1" indent="0">
              <a:buFont typeface="Arial" charset="0"/>
              <a:buChar char="•"/>
            </a:pPr>
            <a:endParaRPr lang="fr-FR" sz="1400" dirty="0">
              <a:solidFill>
                <a:srgbClr val="002060"/>
              </a:solidFill>
            </a:endParaRPr>
          </a:p>
          <a:p>
            <a:pPr marL="0" lvl="1" indent="0">
              <a:buNone/>
            </a:pPr>
            <a:r>
              <a:rPr lang="fr-FR" sz="1400" dirty="0">
                <a:solidFill>
                  <a:srgbClr val="002060"/>
                </a:solidFill>
                <a:sym typeface="Wingdings" panose="05000000000000000000" pitchFamily="2" charset="2"/>
              </a:rPr>
              <a:t> </a:t>
            </a:r>
            <a:r>
              <a:rPr lang="fr-FR" sz="1400" dirty="0">
                <a:solidFill>
                  <a:srgbClr val="002060"/>
                </a:solidFill>
              </a:rPr>
              <a:t>Recommandations :</a:t>
            </a:r>
          </a:p>
          <a:p>
            <a:pPr marL="257175" indent="-171450">
              <a:buFont typeface="Arial" panose="020B0604020202020204" pitchFamily="34" charset="0"/>
              <a:buChar char="•"/>
            </a:pPr>
            <a:r>
              <a:rPr lang="fr-FR" sz="1400" baseline="0" dirty="0">
                <a:solidFill>
                  <a:srgbClr val="002060"/>
                </a:solidFill>
                <a:sym typeface="Wingdings" panose="05000000000000000000" pitchFamily="2" charset="2"/>
              </a:rPr>
              <a:t> La prise de décision politique qui aura lieu </a:t>
            </a:r>
            <a:r>
              <a:rPr lang="fr-FR" sz="1400" dirty="0">
                <a:solidFill>
                  <a:srgbClr val="002060"/>
                </a:solidFill>
                <a:sym typeface="Wingdings" panose="05000000000000000000" pitchFamily="2" charset="2"/>
              </a:rPr>
              <a:t>en 2023 sera le fruit de long plaidoyer et échanges. Convaincre les états prend du temps. </a:t>
            </a:r>
            <a:r>
              <a:rPr lang="fr-FR" sz="1400" baseline="0" dirty="0">
                <a:solidFill>
                  <a:srgbClr val="002060"/>
                </a:solidFill>
                <a:sym typeface="Wingdings" panose="05000000000000000000" pitchFamily="2" charset="2"/>
              </a:rPr>
              <a:t>=&gt; </a:t>
            </a:r>
            <a:r>
              <a:rPr lang="fr-FR" sz="1400" dirty="0">
                <a:solidFill>
                  <a:srgbClr val="002060"/>
                </a:solidFill>
                <a:sym typeface="Wingdings" panose="05000000000000000000" pitchFamily="2" charset="2"/>
              </a:rPr>
              <a:t>A</a:t>
            </a:r>
            <a:r>
              <a:rPr lang="fr-FR" sz="1400" baseline="0" dirty="0">
                <a:solidFill>
                  <a:srgbClr val="002060"/>
                </a:solidFill>
                <a:sym typeface="Wingdings" panose="05000000000000000000" pitchFamily="2" charset="2"/>
              </a:rPr>
              <a:t>voir les mêmes messages tout le long du processus préparatoire et plaidoyer auprès des décideurs politiques </a:t>
            </a:r>
          </a:p>
          <a:p>
            <a:pPr marL="257175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  <a:sym typeface="Wingdings" panose="05000000000000000000" pitchFamily="2" charset="2"/>
              </a:rPr>
              <a:t>Utiliser les différentes voies d’entrée pluri-acteurs via les </a:t>
            </a:r>
            <a:r>
              <a:rPr lang="fr-FR" sz="1400" dirty="0">
                <a:solidFill>
                  <a:srgbClr val="002060"/>
                </a:solidFill>
              </a:rPr>
              <a:t>relais du PFE : état français MEAE, privés, … </a:t>
            </a:r>
            <a:endParaRPr lang="fr-FR" sz="14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257175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Objectifs potentiels : </a:t>
            </a:r>
          </a:p>
          <a:p>
            <a:pPr marL="714375" lvl="1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Objectif de visibilité / faire progresser les esprits : Peu espérer que les contextes fragiles soient mis en avant </a:t>
            </a:r>
          </a:p>
          <a:p>
            <a:pPr marL="714375" lvl="1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Demander une action très globale mais par forcément tangible au niveau national : EG : accélération par 4 des progrès et agissent plus concrètement pour la WASH  ET/OU + plus grand leadership intergouvernemental</a:t>
            </a:r>
            <a:r>
              <a:rPr lang="fr-FR" sz="1400" baseline="0" dirty="0">
                <a:solidFill>
                  <a:srgbClr val="002060"/>
                </a:solidFill>
              </a:rPr>
              <a:t>. </a:t>
            </a:r>
            <a:endParaRPr lang="fr-FR" sz="1400" dirty="0">
              <a:solidFill>
                <a:srgbClr val="002060"/>
              </a:solidFill>
            </a:endParaRPr>
          </a:p>
          <a:p>
            <a:pPr marL="714375" lvl="1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  <a:sym typeface="Wingdings" panose="05000000000000000000" pitchFamily="2" charset="2"/>
              </a:rPr>
              <a:t>Demander une action plus tangible et concrète </a:t>
            </a:r>
            <a:endParaRPr lang="fr-FR" sz="1400" dirty="0">
              <a:solidFill>
                <a:srgbClr val="002060"/>
              </a:solidFill>
            </a:endParaRPr>
          </a:p>
          <a:p>
            <a:pPr marL="257175" indent="-171450">
              <a:buFont typeface="Arial" panose="020B0604020202020204" pitchFamily="34" charset="0"/>
              <a:buChar char="•"/>
            </a:pPr>
            <a:endParaRPr lang="fr-FR" sz="1400" baseline="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93663" indent="-7938"/>
            <a:endParaRPr lang="fr-FR" sz="1400" dirty="0">
              <a:solidFill>
                <a:srgbClr val="002060"/>
              </a:solidFill>
            </a:endParaRPr>
          </a:p>
          <a:p>
            <a:endParaRPr lang="fr-FR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07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8b23ccd48_0_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0" algn="ctr" rtl="0">
              <a:lnSpc>
                <a:spcPct val="8125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fr-FR" sz="3200" dirty="0">
                <a:solidFill>
                  <a:srgbClr val="002060"/>
                </a:solidFill>
              </a:rPr>
              <a:t>Proposition objectifs</a:t>
            </a:r>
            <a:br>
              <a:rPr lang="fr-FR" sz="3200" dirty="0">
                <a:solidFill>
                  <a:srgbClr val="002060"/>
                </a:solidFill>
              </a:rPr>
            </a:br>
            <a:r>
              <a:rPr lang="fr-FR" sz="2400" dirty="0">
                <a:solidFill>
                  <a:srgbClr val="002060"/>
                </a:solidFill>
              </a:rPr>
              <a:t>Priorité au plaidoyer pour le 1</a:t>
            </a:r>
            <a:r>
              <a:rPr lang="fr-FR" sz="2400" baseline="30000" dirty="0">
                <a:solidFill>
                  <a:srgbClr val="002060"/>
                </a:solidFill>
              </a:rPr>
              <a:t>er</a:t>
            </a:r>
            <a:r>
              <a:rPr lang="fr-FR" sz="2400" dirty="0">
                <a:solidFill>
                  <a:srgbClr val="002060"/>
                </a:solidFill>
              </a:rPr>
              <a:t> juillet </a:t>
            </a:r>
            <a:endParaRPr sz="2400" dirty="0"/>
          </a:p>
        </p:txBody>
      </p:sp>
      <p:graphicFrame>
        <p:nvGraphicFramePr>
          <p:cNvPr id="79" name="Google Shape;79;gd8b23ccd48_0_15"/>
          <p:cNvGraphicFramePr/>
          <p:nvPr>
            <p:extLst>
              <p:ext uri="{D42A27DB-BD31-4B8C-83A1-F6EECF244321}">
                <p14:modId xmlns:p14="http://schemas.microsoft.com/office/powerpoint/2010/main" val="1373663906"/>
              </p:ext>
            </p:extLst>
          </p:nvPr>
        </p:nvGraphicFramePr>
        <p:xfrm>
          <a:off x="177800" y="1143000"/>
          <a:ext cx="8746067" cy="3878072"/>
        </p:xfrm>
        <a:graphic>
          <a:graphicData uri="http://schemas.openxmlformats.org/drawingml/2006/table">
            <a:tbl>
              <a:tblPr>
                <a:noFill/>
                <a:tableStyleId>{05B8D45A-6547-4119-B517-79BF8C1E0128}</a:tableStyleId>
              </a:tblPr>
              <a:tblGrid>
                <a:gridCol w="1819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9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6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>
                          <a:solidFill>
                            <a:srgbClr val="002060"/>
                          </a:solidFill>
                        </a:rPr>
                        <a:t>Objectifs</a:t>
                      </a:r>
                      <a:endParaRPr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63500" marR="63500" marT="63500" marB="63500">
                    <a:lnL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>
                          <a:solidFill>
                            <a:srgbClr val="002060"/>
                          </a:solidFill>
                        </a:rPr>
                        <a:t>Activités FME</a:t>
                      </a:r>
                      <a:endParaRPr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63500" marR="63500" marT="63500" marB="63500">
                    <a:lnL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rgbClr val="002060"/>
                          </a:solidFill>
                        </a:rPr>
                        <a:t>Activités pour réunions ONU juillet 2021 - 2023</a:t>
                      </a:r>
                      <a:endParaRPr sz="1800" b="1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9525">
                    <a:lnL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>
                          <a:solidFill>
                            <a:srgbClr val="002060"/>
                          </a:solidFill>
                        </a:rPr>
                        <a:t>Plaidoyer </a:t>
                      </a:r>
                      <a:r>
                        <a:rPr lang="fr-FR" sz="1800" dirty="0">
                          <a:solidFill>
                            <a:srgbClr val="002060"/>
                          </a:solidFill>
                        </a:rPr>
                        <a:t>: Disséminer nos messages et influencer la déclaration politique finale sur la WASH dans les contextes fragiles </a:t>
                      </a:r>
                      <a:endParaRPr sz="1800" dirty="0">
                        <a:solidFill>
                          <a:srgbClr val="002060"/>
                        </a:solidFill>
                      </a:endParaRPr>
                    </a:p>
                  </a:txBody>
                  <a:tcPr marL="63500" marR="63500" marT="63500" marB="63500">
                    <a:lnL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>
                          <a:solidFill>
                            <a:srgbClr val="002060"/>
                          </a:solidFill>
                        </a:rPr>
                        <a:t>S’accorder sur nos grands messages. Utilisation </a:t>
                      </a:r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>
                          <a:solidFill>
                            <a:srgbClr val="002060"/>
                          </a:solidFill>
                        </a:rPr>
                        <a:t>Influencer les groupes d’actions</a:t>
                      </a:r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>
                          <a:solidFill>
                            <a:srgbClr val="002060"/>
                          </a:solidFill>
                        </a:rPr>
                        <a:t>Influencer le processus politique</a:t>
                      </a:r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>
                          <a:solidFill>
                            <a:srgbClr val="002060"/>
                          </a:solidFill>
                        </a:rPr>
                        <a:t>potentielles sessions sur la WASH/Fragilités ou sessions liées.</a:t>
                      </a:r>
                      <a:endParaRPr sz="1800" dirty="0">
                        <a:solidFill>
                          <a:srgbClr val="002060"/>
                        </a:solidFill>
                      </a:endParaRPr>
                    </a:p>
                  </a:txBody>
                  <a:tcPr marL="63500" marR="63500" marT="63500" marB="63500">
                    <a:lnL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>
                          <a:solidFill>
                            <a:srgbClr val="002060"/>
                          </a:solidFill>
                        </a:rPr>
                        <a:t>Utiliser ces mêmes messages très haut niveau dès les 1</a:t>
                      </a:r>
                      <a:r>
                        <a:rPr lang="fr-FR" sz="1800" baseline="30000" dirty="0">
                          <a:solidFill>
                            <a:srgbClr val="002060"/>
                          </a:solidFill>
                        </a:rPr>
                        <a:t>er</a:t>
                      </a:r>
                      <a:r>
                        <a:rPr lang="fr-FR" sz="1800" dirty="0">
                          <a:solidFill>
                            <a:srgbClr val="002060"/>
                          </a:solidFill>
                        </a:rPr>
                        <a:t> juillet via PFE et GWC et tout au long du processus via différents stakeholder </a:t>
                      </a:r>
                      <a:r>
                        <a:rPr lang="fr-FR" sz="1800" dirty="0" err="1">
                          <a:solidFill>
                            <a:srgbClr val="002060"/>
                          </a:solidFill>
                        </a:rPr>
                        <a:t>processes</a:t>
                      </a:r>
                      <a:r>
                        <a:rPr lang="fr-FR" sz="180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marL="9525" marR="9525" marT="9525" marB="9525">
                    <a:lnL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A92E6CE3-000F-44D9-A814-BD9609C29FD1}"/>
              </a:ext>
            </a:extLst>
          </p:cNvPr>
          <p:cNvSpPr/>
          <p:nvPr/>
        </p:nvSpPr>
        <p:spPr>
          <a:xfrm>
            <a:off x="347133" y="5291667"/>
            <a:ext cx="736600" cy="423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3BC05-10F2-496F-AA01-A2A44ECF344C}"/>
              </a:ext>
            </a:extLst>
          </p:cNvPr>
          <p:cNvSpPr txBox="1"/>
          <p:nvPr/>
        </p:nvSpPr>
        <p:spPr>
          <a:xfrm>
            <a:off x="1193799" y="5241723"/>
            <a:ext cx="7730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Le secrétariat du PFE s’organise pour s’accorder sur des messages politique / haut niveau qui satisferont tous les GT.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8b23ccd48_0_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0" algn="ctr" rtl="0">
              <a:lnSpc>
                <a:spcPct val="8125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fr-FR" sz="3200" dirty="0">
                <a:solidFill>
                  <a:srgbClr val="002060"/>
                </a:solidFill>
              </a:rPr>
              <a:t>objectifs des événements </a:t>
            </a:r>
            <a:br>
              <a:rPr lang="fr-FR" sz="3200" dirty="0">
                <a:solidFill>
                  <a:srgbClr val="002060"/>
                </a:solidFill>
              </a:rPr>
            </a:br>
            <a:r>
              <a:rPr lang="fr-FR" sz="2400" dirty="0">
                <a:solidFill>
                  <a:srgbClr val="002060"/>
                </a:solidFill>
              </a:rPr>
              <a:t>favoriser les échanges est moins prioritaire</a:t>
            </a:r>
            <a:endParaRPr sz="2400" dirty="0"/>
          </a:p>
        </p:txBody>
      </p:sp>
      <p:sp>
        <p:nvSpPr>
          <p:cNvPr id="86" name="Google Shape;86;gd8b23ccd48_0_0"/>
          <p:cNvSpPr txBox="1"/>
          <p:nvPr/>
        </p:nvSpPr>
        <p:spPr>
          <a:xfrm>
            <a:off x="0" y="940921"/>
            <a:ext cx="9144000" cy="13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1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1" indent="-158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7" name="Google Shape;87;gd8b23ccd48_0_0"/>
          <p:cNvGraphicFramePr/>
          <p:nvPr>
            <p:extLst>
              <p:ext uri="{D42A27DB-BD31-4B8C-83A1-F6EECF244321}">
                <p14:modId xmlns:p14="http://schemas.microsoft.com/office/powerpoint/2010/main" val="1327508360"/>
              </p:ext>
            </p:extLst>
          </p:nvPr>
        </p:nvGraphicFramePr>
        <p:xfrm>
          <a:off x="194733" y="1155700"/>
          <a:ext cx="8796867" cy="2803272"/>
        </p:xfrm>
        <a:graphic>
          <a:graphicData uri="http://schemas.openxmlformats.org/drawingml/2006/table">
            <a:tbl>
              <a:tblPr>
                <a:noFill/>
                <a:tableStyleId>{05B8D45A-6547-4119-B517-79BF8C1E0128}</a:tableStyleId>
              </a:tblPr>
              <a:tblGrid>
                <a:gridCol w="2131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9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5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dirty="0">
                          <a:solidFill>
                            <a:srgbClr val="002060"/>
                          </a:solidFill>
                        </a:rPr>
                        <a:t>Objectifs</a:t>
                      </a:r>
                      <a:endParaRPr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63500" marR="63500" marT="63500" marB="63500">
                    <a:lnL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>
                          <a:solidFill>
                            <a:srgbClr val="002060"/>
                          </a:solidFill>
                        </a:rPr>
                        <a:t>Activités FME</a:t>
                      </a:r>
                      <a:endParaRPr sz="1400" b="1">
                        <a:solidFill>
                          <a:srgbClr val="002060"/>
                        </a:solidFill>
                      </a:endParaRPr>
                    </a:p>
                  </a:txBody>
                  <a:tcPr marL="63500" marR="63500" marT="63500" marB="63500">
                    <a:lnL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>
                          <a:solidFill>
                            <a:srgbClr val="002060"/>
                          </a:solidFill>
                        </a:rPr>
                        <a:t>Activités pour réunions ONU juillet 2021 - 2023</a:t>
                      </a:r>
                      <a:endParaRPr sz="1400" b="1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9525">
                    <a:lnL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>
                          <a:solidFill>
                            <a:srgbClr val="002060"/>
                          </a:solidFill>
                        </a:rPr>
                        <a:t>Favoriser les échanges et le networking</a:t>
                      </a:r>
                      <a:r>
                        <a:rPr lang="fr-FR" sz="1400">
                          <a:solidFill>
                            <a:srgbClr val="002060"/>
                          </a:solidFill>
                        </a:rPr>
                        <a:t> : Favoriser les rencontres entre acteurs du dvp et de l’urgence </a:t>
                      </a:r>
                      <a:endParaRPr sz="1400">
                        <a:solidFill>
                          <a:srgbClr val="002060"/>
                        </a:solidFill>
                      </a:endParaRPr>
                    </a:p>
                  </a:txBody>
                  <a:tcPr marL="63500" marR="63500" marT="63500" marB="63500">
                    <a:lnL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>
                          <a:solidFill>
                            <a:srgbClr val="002060"/>
                          </a:solidFill>
                        </a:rPr>
                        <a:t>* Se rapprocher des acteurs internationaux de la WASH humanitaire pour encourager leur participation au forum et accroître la visibilité de la WASH, crises, fragilité.</a:t>
                      </a:r>
                      <a:endParaRPr sz="1400" dirty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>
                          <a:solidFill>
                            <a:srgbClr val="002060"/>
                          </a:solidFill>
                        </a:rPr>
                        <a:t>* Organiser des </a:t>
                      </a:r>
                      <a:r>
                        <a:rPr lang="fr-FR" sz="1400" dirty="0" err="1">
                          <a:solidFill>
                            <a:srgbClr val="002060"/>
                          </a:solidFill>
                        </a:rPr>
                        <a:t>side-event</a:t>
                      </a:r>
                      <a:r>
                        <a:rPr lang="fr-FR" sz="1400" dirty="0">
                          <a:solidFill>
                            <a:srgbClr val="002060"/>
                          </a:solidFill>
                        </a:rPr>
                        <a:t> sur le stand France (</a:t>
                      </a:r>
                      <a:r>
                        <a:rPr lang="fr-FR" sz="1400" dirty="0" err="1">
                          <a:solidFill>
                            <a:srgbClr val="002060"/>
                          </a:solidFill>
                        </a:rPr>
                        <a:t>eg</a:t>
                      </a:r>
                      <a:r>
                        <a:rPr lang="fr-FR" sz="1400" dirty="0">
                          <a:solidFill>
                            <a:srgbClr val="002060"/>
                          </a:solidFill>
                        </a:rPr>
                        <a:t>. événement de networking informel entre acteurs de la WASH URD au Sahel) </a:t>
                      </a:r>
                      <a:endParaRPr sz="1400" dirty="0">
                        <a:solidFill>
                          <a:srgbClr val="002060"/>
                        </a:solidFill>
                      </a:endParaRPr>
                    </a:p>
                  </a:txBody>
                  <a:tcPr marL="63500" marR="63500" marT="63500" marB="63500">
                    <a:lnL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sz="1400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9525">
                    <a:lnL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8b23ccd48_0_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0" algn="ctr" rtl="0">
              <a:lnSpc>
                <a:spcPct val="8125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fr-FR" sz="3200">
                <a:solidFill>
                  <a:srgbClr val="002060"/>
                </a:solidFill>
              </a:rPr>
              <a:t>objectifs des événements </a:t>
            </a:r>
            <a:endParaRPr/>
          </a:p>
        </p:txBody>
      </p:sp>
      <p:graphicFrame>
        <p:nvGraphicFramePr>
          <p:cNvPr id="94" name="Google Shape;94;gd8b23ccd48_0_8"/>
          <p:cNvGraphicFramePr/>
          <p:nvPr>
            <p:extLst>
              <p:ext uri="{D42A27DB-BD31-4B8C-83A1-F6EECF244321}">
                <p14:modId xmlns:p14="http://schemas.microsoft.com/office/powerpoint/2010/main" val="2596406813"/>
              </p:ext>
            </p:extLst>
          </p:nvPr>
        </p:nvGraphicFramePr>
        <p:xfrm>
          <a:off x="160867" y="1769533"/>
          <a:ext cx="8695267" cy="2803272"/>
        </p:xfrm>
        <a:graphic>
          <a:graphicData uri="http://schemas.openxmlformats.org/drawingml/2006/table">
            <a:tbl>
              <a:tblPr>
                <a:noFill/>
                <a:tableStyleId>{05B8D45A-6547-4119-B517-79BF8C1E0128}</a:tableStyleId>
              </a:tblPr>
              <a:tblGrid>
                <a:gridCol w="130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7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>
                          <a:solidFill>
                            <a:srgbClr val="002060"/>
                          </a:solidFill>
                        </a:rPr>
                        <a:t>Objectifs</a:t>
                      </a:r>
                      <a:endParaRPr sz="1400" b="1">
                        <a:solidFill>
                          <a:srgbClr val="002060"/>
                        </a:solidFill>
                      </a:endParaRPr>
                    </a:p>
                  </a:txBody>
                  <a:tcPr marL="63500" marR="63500" marT="63500" marB="63500">
                    <a:lnL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>
                          <a:solidFill>
                            <a:srgbClr val="002060"/>
                          </a:solidFill>
                        </a:rPr>
                        <a:t>Activités FME</a:t>
                      </a:r>
                      <a:endParaRPr sz="1400" b="1">
                        <a:solidFill>
                          <a:srgbClr val="002060"/>
                        </a:solidFill>
                      </a:endParaRPr>
                    </a:p>
                  </a:txBody>
                  <a:tcPr marL="63500" marR="63500" marT="63500" marB="63500">
                    <a:lnL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>
                          <a:solidFill>
                            <a:srgbClr val="002060"/>
                          </a:solidFill>
                        </a:rPr>
                        <a:t>Activités pour réunions ONU juillet 2021 - 2023</a:t>
                      </a:r>
                      <a:endParaRPr sz="1400" b="1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9525">
                    <a:lnL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dirty="0">
                          <a:solidFill>
                            <a:srgbClr val="002060"/>
                          </a:solidFill>
                        </a:rPr>
                        <a:t>Valoriser </a:t>
                      </a:r>
                      <a:r>
                        <a:rPr lang="fr-FR" sz="1400" dirty="0">
                          <a:solidFill>
                            <a:srgbClr val="002060"/>
                          </a:solidFill>
                        </a:rPr>
                        <a:t>l’expertise des membres et les projets à forte valeur ajoutées WASH dans les contextes fragiles </a:t>
                      </a:r>
                      <a:endParaRPr sz="1400" dirty="0">
                        <a:solidFill>
                          <a:srgbClr val="002060"/>
                        </a:solidFill>
                      </a:endParaRPr>
                    </a:p>
                  </a:txBody>
                  <a:tcPr marL="63500" marR="63500" marT="63500" marB="63500">
                    <a:lnL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>
                          <a:solidFill>
                            <a:srgbClr val="002060"/>
                          </a:solidFill>
                        </a:rPr>
                        <a:t>Aide à la labellisation « Initiative Dakar 2021 » des projets WASH, Crises et Fragilités français et mise en valeur des projets 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fr-FR" sz="1400" dirty="0">
                        <a:solidFill>
                          <a:srgbClr val="002060"/>
                        </a:solidFill>
                      </a:endParaRPr>
                    </a:p>
                  </a:txBody>
                  <a:tcPr marL="63500" marR="63500" marT="63500" marB="63500">
                    <a:lnL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sz="1400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9525">
                    <a:lnL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PF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1184</Words>
  <Application>Microsoft Office PowerPoint</Application>
  <PresentationFormat>On-screen Show (4:3)</PresentationFormat>
  <Paragraphs>94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Thème PFE</vt:lpstr>
      <vt:lpstr>PowerPoint Presentation</vt:lpstr>
      <vt:lpstr>AGENDA</vt:lpstr>
      <vt:lpstr>Tour de table : vos attentes </vt:lpstr>
      <vt:lpstr>Tour de table : vos attentes </vt:lpstr>
      <vt:lpstr>FME : présentation par Philippe Guettier</vt:lpstr>
      <vt:lpstr>« conférence internationale des NU sur l’eau »</vt:lpstr>
      <vt:lpstr>Proposition objectifs Priorité au plaidoyer pour le 1er juillet </vt:lpstr>
      <vt:lpstr>objectifs des événements  favoriser les échanges est moins prioritaire</vt:lpstr>
      <vt:lpstr>objectifs des événements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xxxx xxxx</dc:creator>
  <cp:lastModifiedBy>user</cp:lastModifiedBy>
  <cp:revision>39</cp:revision>
  <dcterms:created xsi:type="dcterms:W3CDTF">2015-01-27T22:17:06Z</dcterms:created>
  <dcterms:modified xsi:type="dcterms:W3CDTF">2021-05-20T14:54:37Z</dcterms:modified>
</cp:coreProperties>
</file>