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5" r:id="rId4"/>
    <p:sldId id="264" r:id="rId5"/>
    <p:sldId id="266" r:id="rId6"/>
    <p:sldId id="257" r:id="rId7"/>
    <p:sldId id="260" r:id="rId8"/>
    <p:sldId id="261" r:id="rId9"/>
    <p:sldId id="258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907DF-9F3A-4C67-B326-305F3B7D3676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5AC3C-8D75-472B-BC74-AE54BBE4261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5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767">
              <a:defRPr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3825C-4A9F-410A-83B5-1896FD095FB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683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521974"/>
            <a:ext cx="7772400" cy="1078476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2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9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90" y="135145"/>
            <a:ext cx="899542" cy="10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43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90" y="135145"/>
            <a:ext cx="899542" cy="10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50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WI 1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/>
          <p:cNvSpPr txBox="1"/>
          <p:nvPr userDrawn="1"/>
        </p:nvSpPr>
        <p:spPr>
          <a:xfrm>
            <a:off x="6948264" y="6453336"/>
            <a:ext cx="21957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900" dirty="0" smtClean="0">
                <a:solidFill>
                  <a:srgbClr val="267399"/>
                </a:solidFill>
              </a:rPr>
              <a:t>©</a:t>
            </a:r>
            <a:r>
              <a:rPr lang="sv-SE" sz="900" baseline="0" dirty="0" smtClean="0">
                <a:solidFill>
                  <a:srgbClr val="267399"/>
                </a:solidFill>
              </a:rPr>
              <a:t> SIWI | </a:t>
            </a:r>
            <a:r>
              <a:rPr lang="sv-SE" sz="900" baseline="0" dirty="0" err="1" smtClean="0">
                <a:solidFill>
                  <a:srgbClr val="267399"/>
                </a:solidFill>
              </a:rPr>
              <a:t>siwi.org</a:t>
            </a:r>
            <a:endParaRPr lang="sv-SE" sz="900" dirty="0">
              <a:solidFill>
                <a:srgbClr val="267399"/>
              </a:solidFill>
            </a:endParaRPr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11560" y="1435838"/>
            <a:ext cx="8075240" cy="4525963"/>
          </a:xfrm>
        </p:spPr>
        <p:txBody>
          <a:bodyPr/>
          <a:lstStyle>
            <a:lvl1pPr>
              <a:defRPr lang="sv-SE" sz="3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pic>
        <p:nvPicPr>
          <p:cNvPr id="11" name="Bildobjekt 10" descr="Våg_högerställd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638" y="600342"/>
            <a:ext cx="1152128" cy="4078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611560" y="222248"/>
            <a:ext cx="7394078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8279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90" y="135145"/>
            <a:ext cx="899542" cy="10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97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2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90" y="135145"/>
            <a:ext cx="899542" cy="10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86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90" y="135145"/>
            <a:ext cx="899542" cy="10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0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90" y="135145"/>
            <a:ext cx="899542" cy="10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90" y="135145"/>
            <a:ext cx="899542" cy="10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21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90" y="135145"/>
            <a:ext cx="899542" cy="10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78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90" y="135145"/>
            <a:ext cx="899542" cy="10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2" y="1"/>
            <a:ext cx="3637398" cy="1003218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82296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48F6D-759E-4592-BB89-B1DC26634837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4EC11-DDCB-42E0-B355-5D0A0BBBEE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18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fr-FR" sz="6000" dirty="0" smtClean="0">
                <a:solidFill>
                  <a:schemeClr val="accent1"/>
                </a:solidFill>
              </a:rPr>
              <a:t>WATER AND CLIMATE </a:t>
            </a:r>
            <a:br>
              <a:rPr lang="fr-FR" sz="6000" dirty="0" smtClean="0">
                <a:solidFill>
                  <a:schemeClr val="accent1"/>
                </a:solidFill>
              </a:rPr>
            </a:br>
            <a:r>
              <a:rPr lang="fr-FR" sz="6000" dirty="0" smtClean="0">
                <a:solidFill>
                  <a:schemeClr val="accent1"/>
                </a:solidFill>
              </a:rPr>
              <a:t>FORUM</a:t>
            </a:r>
            <a:endParaRPr lang="fr-FR" sz="6000" b="1" dirty="0">
              <a:solidFill>
                <a:schemeClr val="accent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87220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27 sept. 2016 – Nantes, France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20" y="4941168"/>
            <a:ext cx="1287113" cy="113144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550" y="5019396"/>
            <a:ext cx="1233473" cy="12172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9978" y="5351661"/>
            <a:ext cx="1842434" cy="55274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467" y="5279718"/>
            <a:ext cx="1310389" cy="956954"/>
          </a:xfrm>
          <a:prstGeom prst="rect">
            <a:avLst/>
          </a:prstGeom>
        </p:spPr>
      </p:pic>
      <p:pic>
        <p:nvPicPr>
          <p:cNvPr id="10" name="Image 9" descr="C:\Users\kristelm\AppData\Local\Microsoft\Windows\Temporary Internet Files\Content.Word\SUEZ_HD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541" y="5332957"/>
            <a:ext cx="2019300" cy="641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2345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b="1" cap="all" dirty="0" err="1">
                <a:solidFill>
                  <a:schemeClr val="accent2"/>
                </a:solidFill>
              </a:rPr>
              <a:t>Thank</a:t>
            </a:r>
            <a:r>
              <a:rPr lang="fr-FR" b="1" cap="all" dirty="0">
                <a:solidFill>
                  <a:schemeClr val="accent2"/>
                </a:solidFill>
              </a:rPr>
              <a:t> </a:t>
            </a:r>
            <a:r>
              <a:rPr lang="fr-FR" b="1" cap="all" dirty="0" err="1">
                <a:solidFill>
                  <a:schemeClr val="accent2"/>
                </a:solidFill>
              </a:rPr>
              <a:t>you</a:t>
            </a:r>
            <a:r>
              <a:rPr lang="fr-FR" b="1" cap="all" dirty="0">
                <a:solidFill>
                  <a:schemeClr val="accent2"/>
                </a:solidFill>
              </a:rPr>
              <a:t> for </a:t>
            </a:r>
            <a:r>
              <a:rPr lang="fr-FR" b="1" cap="all" dirty="0" err="1">
                <a:solidFill>
                  <a:schemeClr val="accent2"/>
                </a:solidFill>
              </a:rPr>
              <a:t>your</a:t>
            </a:r>
            <a:r>
              <a:rPr lang="fr-FR" b="1" cap="all" dirty="0">
                <a:solidFill>
                  <a:schemeClr val="accent2"/>
                </a:solidFill>
              </a:rPr>
              <a:t> attention </a:t>
            </a:r>
            <a:endParaRPr lang="fr-FR" b="1" cap="all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fr-FR" b="1" cap="all" dirty="0" smtClean="0">
                <a:solidFill>
                  <a:schemeClr val="accent2"/>
                </a:solidFill>
              </a:rPr>
              <a:t>and </a:t>
            </a:r>
            <a:r>
              <a:rPr lang="fr-FR" b="1" cap="all" dirty="0" err="1">
                <a:solidFill>
                  <a:schemeClr val="accent2"/>
                </a:solidFill>
              </a:rPr>
              <a:t>your</a:t>
            </a:r>
            <a:r>
              <a:rPr lang="fr-FR" b="1" cap="all" dirty="0">
                <a:solidFill>
                  <a:schemeClr val="accent2"/>
                </a:solidFill>
              </a:rPr>
              <a:t> participation </a:t>
            </a:r>
          </a:p>
          <a:p>
            <a:endParaRPr lang="fr-FR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00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467543" y="692696"/>
            <a:ext cx="7920881" cy="638944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Climate is Water 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79512" y="1772816"/>
            <a:ext cx="4896544" cy="5256584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accent1"/>
                </a:solidFill>
              </a:rPr>
              <a:t>“Water and its availability and quality will be the main pressures on, and issues for, societies and the environment under climate </a:t>
            </a:r>
            <a:r>
              <a:rPr lang="sv-SE" sz="2200" dirty="0">
                <a:solidFill>
                  <a:schemeClr val="accent1"/>
                </a:solidFill>
              </a:rPr>
              <a:t>”(IPCC)</a:t>
            </a:r>
          </a:p>
          <a:p>
            <a:pPr lvl="0"/>
            <a:r>
              <a:rPr lang="en-US" sz="2200" dirty="0" smtClean="0">
                <a:solidFill>
                  <a:schemeClr val="accent1"/>
                </a:solidFill>
              </a:rPr>
              <a:t>Since </a:t>
            </a:r>
            <a:r>
              <a:rPr lang="en-US" sz="2200" dirty="0">
                <a:solidFill>
                  <a:schemeClr val="accent1"/>
                </a:solidFill>
              </a:rPr>
              <a:t>the Rio Earth Summit in 1992 floods, droughts and storms have affected 4.2 billion people </a:t>
            </a:r>
            <a:r>
              <a:rPr lang="en-US" sz="2200" dirty="0" smtClean="0">
                <a:solidFill>
                  <a:schemeClr val="accent1"/>
                </a:solidFill>
              </a:rPr>
              <a:t>and </a:t>
            </a:r>
            <a:r>
              <a:rPr lang="en-US" sz="2200" dirty="0">
                <a:solidFill>
                  <a:schemeClr val="accent1"/>
                </a:solidFill>
              </a:rPr>
              <a:t>caused USD 1.3 trillion of damage </a:t>
            </a:r>
            <a:endParaRPr lang="sv-SE" sz="2200" dirty="0">
              <a:solidFill>
                <a:schemeClr val="accent1"/>
              </a:solidFill>
            </a:endParaRPr>
          </a:p>
          <a:p>
            <a:pPr lvl="0"/>
            <a:r>
              <a:rPr lang="en-US" sz="2200" dirty="0">
                <a:solidFill>
                  <a:schemeClr val="accent1"/>
                </a:solidFill>
              </a:rPr>
              <a:t>Floods, droughts and windstorms are the most frequently occurring natural disaster events and account for almost 90% of the 1,000 most disastrous events since </a:t>
            </a:r>
            <a:r>
              <a:rPr lang="en-US" sz="2200" dirty="0" smtClean="0">
                <a:solidFill>
                  <a:schemeClr val="accent1"/>
                </a:solidFill>
              </a:rPr>
              <a:t>1990</a:t>
            </a:r>
          </a:p>
          <a:p>
            <a:pPr lvl="0"/>
            <a:endParaRPr lang="sv-SE" sz="2200" dirty="0"/>
          </a:p>
        </p:txBody>
      </p:sp>
      <p:pic>
        <p:nvPicPr>
          <p:cNvPr id="4" name="Picture 3" descr="G:\5 CMA\13-109 WWW\2011\Bilder-2011\Anton-ls\P10205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48707"/>
            <a:ext cx="3577830" cy="42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344816" cy="8304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Climate and Water - Major Challenges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11560" y="2132856"/>
            <a:ext cx="820891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sv-SE" sz="2200" b="1" dirty="0" smtClean="0">
                <a:solidFill>
                  <a:schemeClr val="accent1"/>
                </a:solidFill>
              </a:rPr>
              <a:t>Risks; </a:t>
            </a:r>
            <a:r>
              <a:rPr lang="sv-SE" sz="2200" dirty="0" smtClean="0">
                <a:solidFill>
                  <a:schemeClr val="accent1"/>
                </a:solidFill>
              </a:rPr>
              <a:t>World </a:t>
            </a:r>
            <a:r>
              <a:rPr lang="sv-SE" sz="2200" dirty="0" err="1">
                <a:solidFill>
                  <a:schemeClr val="accent1"/>
                </a:solidFill>
              </a:rPr>
              <a:t>Economic</a:t>
            </a:r>
            <a:r>
              <a:rPr lang="sv-SE" sz="2200" dirty="0">
                <a:solidFill>
                  <a:schemeClr val="accent1"/>
                </a:solidFill>
              </a:rPr>
              <a:t> Forum Global Risk </a:t>
            </a:r>
            <a:r>
              <a:rPr lang="sv-SE" sz="2200" dirty="0" err="1">
                <a:solidFill>
                  <a:schemeClr val="accent1"/>
                </a:solidFill>
              </a:rPr>
              <a:t>Report</a:t>
            </a:r>
            <a:r>
              <a:rPr lang="sv-SE" sz="2200" dirty="0">
                <a:solidFill>
                  <a:schemeClr val="accent1"/>
                </a:solidFill>
              </a:rPr>
              <a:t> 2016: Water </a:t>
            </a:r>
            <a:r>
              <a:rPr lang="sv-SE" sz="2200" dirty="0" err="1" smtClean="0">
                <a:solidFill>
                  <a:schemeClr val="accent1"/>
                </a:solidFill>
              </a:rPr>
              <a:t>Crises</a:t>
            </a:r>
            <a:r>
              <a:rPr lang="sv-SE" sz="2200" dirty="0" smtClean="0">
                <a:solidFill>
                  <a:schemeClr val="accent1"/>
                </a:solidFill>
              </a:rPr>
              <a:t> </a:t>
            </a:r>
            <a:r>
              <a:rPr lang="sv-SE" sz="2200" dirty="0">
                <a:solidFill>
                  <a:schemeClr val="accent1"/>
                </a:solidFill>
              </a:rPr>
              <a:t>is the risk of </a:t>
            </a:r>
            <a:r>
              <a:rPr lang="sv-SE" sz="2200" dirty="0" err="1">
                <a:solidFill>
                  <a:schemeClr val="accent1"/>
                </a:solidFill>
              </a:rPr>
              <a:t>greatest</a:t>
            </a:r>
            <a:r>
              <a:rPr lang="sv-SE" sz="2200" dirty="0">
                <a:solidFill>
                  <a:schemeClr val="accent1"/>
                </a:solidFill>
              </a:rPr>
              <a:t> </a:t>
            </a:r>
            <a:r>
              <a:rPr lang="sv-SE" sz="2200" dirty="0" err="1">
                <a:solidFill>
                  <a:schemeClr val="accent1"/>
                </a:solidFill>
              </a:rPr>
              <a:t>concern</a:t>
            </a:r>
            <a:r>
              <a:rPr lang="sv-SE" sz="2200" dirty="0">
                <a:solidFill>
                  <a:schemeClr val="accent1"/>
                </a:solidFill>
              </a:rPr>
              <a:t> </a:t>
            </a:r>
            <a:r>
              <a:rPr lang="sv-SE" sz="2200" dirty="0" smtClean="0">
                <a:solidFill>
                  <a:schemeClr val="accent1"/>
                </a:solidFill>
              </a:rPr>
              <a:t>over </a:t>
            </a:r>
            <a:r>
              <a:rPr lang="sv-SE" sz="2200" dirty="0">
                <a:solidFill>
                  <a:schemeClr val="accent1"/>
                </a:solidFill>
              </a:rPr>
              <a:t>the </a:t>
            </a:r>
            <a:r>
              <a:rPr lang="sv-SE" sz="2200" dirty="0" err="1">
                <a:solidFill>
                  <a:schemeClr val="accent1"/>
                </a:solidFill>
              </a:rPr>
              <a:t>next</a:t>
            </a:r>
            <a:r>
              <a:rPr lang="sv-SE" sz="2200" dirty="0">
                <a:solidFill>
                  <a:schemeClr val="accent1"/>
                </a:solidFill>
              </a:rPr>
              <a:t> 10 </a:t>
            </a:r>
            <a:r>
              <a:rPr lang="sv-SE" sz="2200" dirty="0" err="1" smtClean="0">
                <a:solidFill>
                  <a:schemeClr val="accent1"/>
                </a:solidFill>
              </a:rPr>
              <a:t>years</a:t>
            </a:r>
            <a:endParaRPr lang="sv-SE" sz="2200" dirty="0" smtClean="0">
              <a:solidFill>
                <a:schemeClr val="accent1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sv-SE" sz="2200" b="1" dirty="0" err="1" smtClean="0">
                <a:solidFill>
                  <a:schemeClr val="accent1"/>
                </a:solidFill>
              </a:rPr>
              <a:t>Demand</a:t>
            </a:r>
            <a:r>
              <a:rPr lang="sv-SE" sz="2200" b="1" dirty="0" smtClean="0">
                <a:solidFill>
                  <a:schemeClr val="accent1"/>
                </a:solidFill>
              </a:rPr>
              <a:t>; </a:t>
            </a:r>
            <a:r>
              <a:rPr lang="en-US" sz="2200" dirty="0">
                <a:solidFill>
                  <a:schemeClr val="accent1"/>
                </a:solidFill>
              </a:rPr>
              <a:t>By 2050, global water demand is expected to increase by 55 per </a:t>
            </a:r>
            <a:r>
              <a:rPr lang="en-US" sz="2200" dirty="0" smtClean="0">
                <a:solidFill>
                  <a:schemeClr val="accent1"/>
                </a:solidFill>
              </a:rPr>
              <a:t>cent (OECD Environmental Outcome)</a:t>
            </a:r>
            <a:endParaRPr lang="en-US" sz="2200" b="1" dirty="0" smtClean="0">
              <a:solidFill>
                <a:schemeClr val="accent1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1"/>
                </a:solidFill>
              </a:rPr>
              <a:t>Shared waters; </a:t>
            </a:r>
            <a:r>
              <a:rPr lang="en-US" sz="2200" dirty="0" smtClean="0">
                <a:solidFill>
                  <a:schemeClr val="accent1"/>
                </a:solidFill>
              </a:rPr>
              <a:t>Over 50 % of available freshwater resources are in shared river basins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sv-SE" sz="2200" b="1" dirty="0" smtClean="0">
                <a:solidFill>
                  <a:schemeClr val="accent1"/>
                </a:solidFill>
              </a:rPr>
              <a:t>Water and </a:t>
            </a:r>
            <a:r>
              <a:rPr lang="sv-SE" sz="2200" b="1" dirty="0" err="1" smtClean="0">
                <a:solidFill>
                  <a:schemeClr val="accent1"/>
                </a:solidFill>
              </a:rPr>
              <a:t>cities</a:t>
            </a:r>
            <a:r>
              <a:rPr lang="sv-SE" sz="2200" b="1" dirty="0" smtClean="0">
                <a:solidFill>
                  <a:schemeClr val="accent1"/>
                </a:solidFill>
              </a:rPr>
              <a:t> </a:t>
            </a:r>
            <a:r>
              <a:rPr lang="sv-SE" sz="2200" dirty="0" smtClean="0">
                <a:solidFill>
                  <a:schemeClr val="accent1"/>
                </a:solidFill>
              </a:rPr>
              <a:t>By 2030, 60 % of the </a:t>
            </a:r>
            <a:r>
              <a:rPr lang="sv-SE" sz="2200" dirty="0" err="1" smtClean="0">
                <a:solidFill>
                  <a:schemeClr val="accent1"/>
                </a:solidFill>
              </a:rPr>
              <a:t>worlds</a:t>
            </a:r>
            <a:r>
              <a:rPr lang="sv-SE" sz="2200" dirty="0" smtClean="0">
                <a:solidFill>
                  <a:schemeClr val="accent1"/>
                </a:solidFill>
              </a:rPr>
              <a:t> population </a:t>
            </a:r>
            <a:r>
              <a:rPr lang="sv-SE" sz="2200" dirty="0" err="1" smtClean="0">
                <a:solidFill>
                  <a:schemeClr val="accent1"/>
                </a:solidFill>
              </a:rPr>
              <a:t>will</a:t>
            </a:r>
            <a:r>
              <a:rPr lang="sv-SE" sz="2200" dirty="0" smtClean="0">
                <a:solidFill>
                  <a:schemeClr val="accent1"/>
                </a:solidFill>
              </a:rPr>
              <a:t> live in urban areas</a:t>
            </a:r>
            <a:endParaRPr lang="en-US" sz="2200" dirty="0" smtClean="0">
              <a:solidFill>
                <a:schemeClr val="accent1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1"/>
                </a:solidFill>
              </a:rPr>
              <a:t>Access to water and sanitation:</a:t>
            </a:r>
            <a:r>
              <a:rPr lang="en-US" sz="2200" dirty="0" smtClean="0">
                <a:solidFill>
                  <a:schemeClr val="accent1"/>
                </a:solidFill>
              </a:rPr>
              <a:t> </a:t>
            </a:r>
            <a:r>
              <a:rPr lang="en-US" sz="2200" dirty="0">
                <a:solidFill>
                  <a:schemeClr val="accent1"/>
                </a:solidFill>
              </a:rPr>
              <a:t>A</a:t>
            </a:r>
            <a:r>
              <a:rPr lang="en-US" sz="2200" dirty="0" smtClean="0">
                <a:solidFill>
                  <a:schemeClr val="accent1"/>
                </a:solidFill>
              </a:rPr>
              <a:t>lmost 2 billion lack access to SAFE water. Almost 2,5 billion lack access to adequate sanitation</a:t>
            </a:r>
            <a:endParaRPr lang="en-US" sz="2200" b="1" dirty="0">
              <a:solidFill>
                <a:schemeClr val="accent1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1"/>
                </a:solidFill>
              </a:rPr>
              <a:t>Pollution of </a:t>
            </a:r>
            <a:r>
              <a:rPr lang="en-US" sz="2200" b="1" dirty="0" smtClean="0">
                <a:solidFill>
                  <a:schemeClr val="accent1"/>
                </a:solidFill>
              </a:rPr>
              <a:t>ecosystems: </a:t>
            </a:r>
            <a:r>
              <a:rPr lang="en-GB" sz="2200" dirty="0" smtClean="0">
                <a:solidFill>
                  <a:schemeClr val="accent1"/>
                </a:solidFill>
              </a:rPr>
              <a:t>80 </a:t>
            </a:r>
            <a:r>
              <a:rPr lang="en-GB" sz="2200" dirty="0">
                <a:solidFill>
                  <a:schemeClr val="accent1"/>
                </a:solidFill>
              </a:rPr>
              <a:t>per cent of wastewater globally is discharged </a:t>
            </a:r>
            <a:r>
              <a:rPr lang="en-GB" sz="2200" dirty="0" smtClean="0">
                <a:solidFill>
                  <a:schemeClr val="accent1"/>
                </a:solidFill>
              </a:rPr>
              <a:t>untreated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2673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290202" y="763893"/>
            <a:ext cx="6984776" cy="1224136"/>
          </a:xfrm>
        </p:spPr>
        <p:txBody>
          <a:bodyPr>
            <a:normAutofit/>
          </a:bodyPr>
          <a:lstStyle/>
          <a:p>
            <a:r>
              <a:rPr lang="sv-SE" sz="3600" dirty="0" smtClean="0"/>
              <a:t>Water </a:t>
            </a:r>
            <a:r>
              <a:rPr lang="sv-SE" sz="3600" dirty="0" err="1" smtClean="0"/>
              <a:t>provides</a:t>
            </a:r>
            <a:r>
              <a:rPr lang="sv-SE" sz="3600" dirty="0" smtClean="0"/>
              <a:t> an excellent </a:t>
            </a:r>
            <a:r>
              <a:rPr lang="sv-SE" sz="3600" dirty="0" err="1" smtClean="0"/>
              <a:t>link</a:t>
            </a:r>
            <a:r>
              <a:rPr lang="sv-SE" sz="3600" dirty="0" smtClean="0"/>
              <a:t/>
            </a:r>
            <a:br>
              <a:rPr lang="sv-SE" sz="3600" dirty="0" smtClean="0"/>
            </a:br>
            <a:r>
              <a:rPr lang="sv-SE" sz="3600" dirty="0" smtClean="0"/>
              <a:t> for a </a:t>
            </a:r>
            <a:r>
              <a:rPr lang="sv-SE" sz="3600" dirty="0" err="1" smtClean="0"/>
              <a:t>coherent</a:t>
            </a:r>
            <a:r>
              <a:rPr lang="sv-SE" sz="3600" dirty="0" smtClean="0"/>
              <a:t> approach</a:t>
            </a:r>
            <a:endParaRPr lang="sv-SE" sz="36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90202" y="2132855"/>
            <a:ext cx="5295266" cy="5145943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accent1"/>
                </a:solidFill>
              </a:rPr>
              <a:t>Supporting adaptation for increased resilience means to minimize water hazards and maximize water </a:t>
            </a:r>
            <a:r>
              <a:rPr lang="en-US" sz="2200" dirty="0" smtClean="0">
                <a:solidFill>
                  <a:schemeClr val="accent1"/>
                </a:solidFill>
              </a:rPr>
              <a:t>sustainability and efficiency</a:t>
            </a:r>
          </a:p>
          <a:p>
            <a:r>
              <a:rPr lang="en-US" sz="2200" dirty="0" smtClean="0">
                <a:solidFill>
                  <a:schemeClr val="accent1"/>
                </a:solidFill>
              </a:rPr>
              <a:t>Access </a:t>
            </a:r>
            <a:r>
              <a:rPr lang="en-US" sz="2200" dirty="0">
                <a:solidFill>
                  <a:schemeClr val="accent1"/>
                </a:solidFill>
              </a:rPr>
              <a:t>to water is crucial for energy production where future energy solutions and choices will have implications on water availability for other sectors.</a:t>
            </a:r>
            <a:endParaRPr lang="sv-SE" sz="2200" dirty="0">
              <a:solidFill>
                <a:schemeClr val="accent1"/>
              </a:solidFill>
            </a:endParaRPr>
          </a:p>
          <a:p>
            <a:r>
              <a:rPr lang="en-US" sz="2200" dirty="0" smtClean="0">
                <a:solidFill>
                  <a:schemeClr val="accent1"/>
                </a:solidFill>
              </a:rPr>
              <a:t>In </a:t>
            </a:r>
            <a:r>
              <a:rPr lang="en-US" sz="2200" dirty="0">
                <a:solidFill>
                  <a:schemeClr val="accent1"/>
                </a:solidFill>
              </a:rPr>
              <a:t>2013 </a:t>
            </a:r>
            <a:r>
              <a:rPr lang="en-US" sz="2200" dirty="0" smtClean="0">
                <a:solidFill>
                  <a:schemeClr val="accent1"/>
                </a:solidFill>
              </a:rPr>
              <a:t>about a third of the worlds cities  </a:t>
            </a:r>
            <a:r>
              <a:rPr lang="en-US" sz="2200" dirty="0">
                <a:solidFill>
                  <a:schemeClr val="accent1"/>
                </a:solidFill>
              </a:rPr>
              <a:t>obtained a significant portion of their drinking water directly from forested watersheds and protected areas </a:t>
            </a:r>
            <a:endParaRPr lang="en-US" sz="22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5468" y="1701833"/>
            <a:ext cx="2125882" cy="17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 descr="G:\5 CMA\13-109 WWW\2012\Print production\Water and Food Security Report\Images and graphs\IWMI\David Brazier _CR8976__MG_83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948264" y="3290356"/>
            <a:ext cx="1731205" cy="162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Jens.Berggren\Desktop\Domestic Nairobi 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68144" y="4797152"/>
            <a:ext cx="1751128" cy="184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6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082363"/>
            <a:ext cx="8075240" cy="4525963"/>
          </a:xfrm>
        </p:spPr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Non-state actors are important in contributing to combat Climate Change 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The water community can provide solutions and water can help linking between different areas and </a:t>
            </a:r>
            <a:r>
              <a:rPr lang="en-GB" dirty="0" err="1" smtClean="0">
                <a:solidFill>
                  <a:schemeClr val="accent1"/>
                </a:solidFill>
              </a:rPr>
              <a:t>briding</a:t>
            </a:r>
            <a:r>
              <a:rPr lang="en-GB" dirty="0" smtClean="0">
                <a:solidFill>
                  <a:schemeClr val="accent1"/>
                </a:solidFill>
              </a:rPr>
              <a:t> between policy and practice 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We need to interact with the formal UNFCCC processes – how can we do that in a good way?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908720"/>
            <a:ext cx="7394078" cy="1143000"/>
          </a:xfrm>
        </p:spPr>
        <p:txBody>
          <a:bodyPr/>
          <a:lstStyle/>
          <a:p>
            <a:r>
              <a:rPr lang="sv-SE" dirty="0" err="1" smtClean="0"/>
              <a:t>We</a:t>
            </a:r>
            <a:r>
              <a:rPr lang="sv-SE" dirty="0" smtClean="0"/>
              <a:t> must </a:t>
            </a:r>
            <a:r>
              <a:rPr lang="sv-SE" dirty="0" err="1" smtClean="0"/>
              <a:t>act</a:t>
            </a:r>
            <a:r>
              <a:rPr lang="sv-SE" dirty="0" smtClean="0"/>
              <a:t> </a:t>
            </a:r>
            <a:r>
              <a:rPr lang="sv-SE" dirty="0" err="1" smtClean="0"/>
              <a:t>together</a:t>
            </a:r>
            <a:r>
              <a:rPr lang="sv-SE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44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169368"/>
            <a:ext cx="8136904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600" b="1" dirty="0"/>
              <a:t>Part 1 – The Paris Agreement and the mobilization of non-state actors for water and climate: current alliances and other initiatives </a:t>
            </a:r>
            <a:endParaRPr lang="en-US" sz="2600" b="1" dirty="0" smtClean="0"/>
          </a:p>
          <a:p>
            <a:pPr marL="0" indent="0">
              <a:buNone/>
            </a:pPr>
            <a:endParaRPr lang="en-US" sz="2600" b="1" dirty="0"/>
          </a:p>
          <a:p>
            <a:pPr marL="0" indent="0">
              <a:buNone/>
            </a:pPr>
            <a:r>
              <a:rPr lang="en-US" sz="2600" b="1" dirty="0"/>
              <a:t>Part 2 – Raise the ambition of the Paris Agreement: the roadmap of non-state actors for water and climate </a:t>
            </a:r>
            <a:r>
              <a:rPr lang="en-US" sz="2600" i="1" dirty="0"/>
              <a:t> </a:t>
            </a:r>
            <a:endParaRPr lang="en-US" sz="2600" i="1" dirty="0" smtClean="0"/>
          </a:p>
          <a:p>
            <a:pPr marL="0" indent="0">
              <a:buNone/>
            </a:pPr>
            <a:endParaRPr lang="en-US" sz="2600" i="1" dirty="0"/>
          </a:p>
          <a:p>
            <a:pPr marL="0" indent="0">
              <a:buNone/>
            </a:pPr>
            <a:r>
              <a:rPr lang="en-US" sz="2600" b="1" dirty="0" smtClean="0"/>
              <a:t>Conclusion and perspectives</a:t>
            </a:r>
          </a:p>
          <a:p>
            <a:pPr marL="0" indent="0">
              <a:buNone/>
            </a:pPr>
            <a:endParaRPr lang="en-US" sz="1200" i="1" dirty="0"/>
          </a:p>
          <a:p>
            <a:pPr marL="0" indent="0">
              <a:buNone/>
            </a:pPr>
            <a:endParaRPr lang="en-US" sz="1200" i="1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600" i="1" dirty="0">
              <a:solidFill>
                <a:schemeClr val="accent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2464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5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700" b="1" dirty="0" smtClean="0"/>
              <a:t>Part </a:t>
            </a:r>
            <a:r>
              <a:rPr lang="en-US" sz="3700" b="1" dirty="0"/>
              <a:t>1 – The Paris Agreement and the mobilization of non-state actors for water and climate: current alliances and other initiatives </a:t>
            </a:r>
            <a:endParaRPr lang="fr-FR" sz="3700" dirty="0"/>
          </a:p>
          <a:p>
            <a:pPr marL="0" indent="0">
              <a:buNone/>
            </a:pPr>
            <a:endParaRPr lang="fr-FR" sz="2900" dirty="0"/>
          </a:p>
          <a:p>
            <a:pPr lvl="0">
              <a:spcAft>
                <a:spcPts val="600"/>
              </a:spcAft>
            </a:pPr>
            <a:r>
              <a:rPr lang="en-US" b="1" dirty="0">
                <a:solidFill>
                  <a:schemeClr val="accent1"/>
                </a:solidFill>
              </a:rPr>
              <a:t>The “Paris Pact on water and adaptation to the effects of climate change in the basins of lakes, rivers and aquifers</a:t>
            </a:r>
            <a:r>
              <a:rPr lang="en-US" b="1" dirty="0" smtClean="0">
                <a:solidFill>
                  <a:schemeClr val="accent1"/>
                </a:solidFill>
              </a:rPr>
              <a:t>” 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  <a:r>
              <a:rPr lang="en-US" i="1" dirty="0" smtClean="0">
                <a:solidFill>
                  <a:schemeClr val="accent1"/>
                </a:solidFill>
              </a:rPr>
              <a:t>Edouard </a:t>
            </a:r>
            <a:r>
              <a:rPr lang="en-US" i="1" dirty="0">
                <a:solidFill>
                  <a:schemeClr val="accent1"/>
                </a:solidFill>
              </a:rPr>
              <a:t>Boinet, International Network of Basin Organizations (INBO)</a:t>
            </a:r>
            <a:endParaRPr lang="fr-FR" i="1" dirty="0">
              <a:solidFill>
                <a:schemeClr val="accent1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b="1" dirty="0">
                <a:solidFill>
                  <a:schemeClr val="accent1"/>
                </a:solidFill>
              </a:rPr>
              <a:t>The Business Alliance for Water and Climate </a:t>
            </a:r>
            <a:r>
              <a:rPr lang="en-US" b="1" dirty="0" smtClean="0">
                <a:solidFill>
                  <a:schemeClr val="accent1"/>
                </a:solidFill>
              </a:rPr>
              <a:t>Change 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  <a:r>
              <a:rPr lang="en-US" i="1" dirty="0">
                <a:solidFill>
                  <a:schemeClr val="accent1"/>
                </a:solidFill>
              </a:rPr>
              <a:t>Cate Lamb, CDP</a:t>
            </a:r>
            <a:endParaRPr lang="fr-FR" i="1" dirty="0">
              <a:solidFill>
                <a:schemeClr val="accent1"/>
              </a:solidFill>
            </a:endParaRPr>
          </a:p>
          <a:p>
            <a:pPr lvl="0">
              <a:spcAft>
                <a:spcPts val="600"/>
              </a:spcAft>
            </a:pPr>
            <a:r>
              <a:rPr lang="fr-FR" b="1" dirty="0">
                <a:solidFill>
                  <a:schemeClr val="accent1"/>
                </a:solidFill>
              </a:rPr>
              <a:t>The </a:t>
            </a:r>
            <a:r>
              <a:rPr lang="fr-FR" b="1" dirty="0" err="1">
                <a:solidFill>
                  <a:schemeClr val="accent1"/>
                </a:solidFill>
              </a:rPr>
              <a:t>Megacities</a:t>
            </a:r>
            <a:r>
              <a:rPr lang="fr-FR" b="1" dirty="0">
                <a:solidFill>
                  <a:schemeClr val="accent1"/>
                </a:solidFill>
              </a:rPr>
              <a:t> Alliance on Water </a:t>
            </a:r>
            <a:r>
              <a:rPr lang="fr-FR" b="1" dirty="0" err="1">
                <a:solidFill>
                  <a:schemeClr val="accent1"/>
                </a:solidFill>
              </a:rPr>
              <a:t>under</a:t>
            </a:r>
            <a:r>
              <a:rPr lang="fr-FR" b="1" dirty="0">
                <a:solidFill>
                  <a:schemeClr val="accent1"/>
                </a:solidFill>
              </a:rPr>
              <a:t> Climate </a:t>
            </a:r>
            <a:r>
              <a:rPr lang="fr-FR" b="1" dirty="0" smtClean="0">
                <a:solidFill>
                  <a:schemeClr val="accent1"/>
                </a:solidFill>
              </a:rPr>
              <a:t>Change </a:t>
            </a:r>
            <a:r>
              <a:rPr lang="fr-FR" b="1" dirty="0">
                <a:solidFill>
                  <a:schemeClr val="accent1"/>
                </a:solidFill>
              </a:rPr>
              <a:t>: </a:t>
            </a:r>
            <a:r>
              <a:rPr lang="fr-FR" i="1" dirty="0">
                <a:solidFill>
                  <a:schemeClr val="accent1"/>
                </a:solidFill>
              </a:rPr>
              <a:t>Jean Didier </a:t>
            </a:r>
            <a:r>
              <a:rPr lang="fr-FR" i="1" dirty="0" err="1">
                <a:solidFill>
                  <a:schemeClr val="accent1"/>
                </a:solidFill>
              </a:rPr>
              <a:t>Berthault</a:t>
            </a:r>
            <a:r>
              <a:rPr lang="fr-FR" i="1" dirty="0">
                <a:solidFill>
                  <a:schemeClr val="accent1"/>
                </a:solidFill>
              </a:rPr>
              <a:t>, Syndicat </a:t>
            </a:r>
            <a:r>
              <a:rPr lang="fr-FR" i="1" dirty="0" smtClean="0">
                <a:solidFill>
                  <a:schemeClr val="accent1"/>
                </a:solidFill>
              </a:rPr>
              <a:t>Interdépartemental </a:t>
            </a:r>
            <a:r>
              <a:rPr lang="fr-FR" i="1" dirty="0">
                <a:solidFill>
                  <a:schemeClr val="accent1"/>
                </a:solidFill>
              </a:rPr>
              <a:t>pour l’Assainissement de l’Agglomération Parisienne (SIAAP)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accent1"/>
                </a:solidFill>
              </a:rPr>
              <a:t>Youth </a:t>
            </a:r>
            <a:r>
              <a:rPr lang="en-US" b="1" dirty="0" smtClean="0">
                <a:solidFill>
                  <a:schemeClr val="accent1"/>
                </a:solidFill>
              </a:rPr>
              <a:t>initiative 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  <a:r>
              <a:rPr lang="fr-FR" sz="3100" i="1" dirty="0">
                <a:solidFill>
                  <a:schemeClr val="accent1"/>
                </a:solidFill>
              </a:rPr>
              <a:t>Vilma Chanta, Central </a:t>
            </a:r>
            <a:r>
              <a:rPr lang="fr-FR" sz="3100" i="1" dirty="0" err="1">
                <a:solidFill>
                  <a:schemeClr val="accent1"/>
                </a:solidFill>
              </a:rPr>
              <a:t>America</a:t>
            </a:r>
            <a:r>
              <a:rPr lang="fr-FR" sz="3100" i="1" dirty="0">
                <a:solidFill>
                  <a:schemeClr val="accent1"/>
                </a:solidFill>
              </a:rPr>
              <a:t> </a:t>
            </a:r>
            <a:r>
              <a:rPr lang="fr-FR" sz="3100" i="1" dirty="0" err="1">
                <a:solidFill>
                  <a:schemeClr val="accent1"/>
                </a:solidFill>
              </a:rPr>
              <a:t>Youth</a:t>
            </a:r>
            <a:r>
              <a:rPr lang="fr-FR" sz="3100" i="1" dirty="0">
                <a:solidFill>
                  <a:schemeClr val="accent1"/>
                </a:solidFill>
              </a:rPr>
              <a:t> Water Network, GWP </a:t>
            </a:r>
            <a:r>
              <a:rPr lang="fr-FR" sz="3100" i="1" dirty="0" err="1">
                <a:solidFill>
                  <a:schemeClr val="accent1"/>
                </a:solidFill>
              </a:rPr>
              <a:t>regional</a:t>
            </a:r>
            <a:r>
              <a:rPr lang="fr-FR" sz="3100" i="1" dirty="0">
                <a:solidFill>
                  <a:schemeClr val="accent1"/>
                </a:solidFill>
              </a:rPr>
              <a:t> </a:t>
            </a:r>
            <a:r>
              <a:rPr lang="fr-FR" sz="3100" i="1" dirty="0" err="1">
                <a:solidFill>
                  <a:schemeClr val="accent1"/>
                </a:solidFill>
              </a:rPr>
              <a:t>youth</a:t>
            </a:r>
            <a:r>
              <a:rPr lang="fr-FR" sz="3100" i="1" dirty="0">
                <a:solidFill>
                  <a:schemeClr val="accent1"/>
                </a:solidFill>
              </a:rPr>
              <a:t> focal point</a:t>
            </a:r>
          </a:p>
          <a:p>
            <a:pPr lvl="0"/>
            <a:r>
              <a:rPr lang="fr-FR" b="1" dirty="0" err="1" smtClean="0">
                <a:solidFill>
                  <a:schemeClr val="accent1"/>
                </a:solidFill>
              </a:rPr>
              <a:t>NGOs</a:t>
            </a:r>
            <a:r>
              <a:rPr lang="fr-FR" b="1" dirty="0">
                <a:solidFill>
                  <a:schemeClr val="accent1"/>
                </a:solidFill>
              </a:rPr>
              <a:t>’ </a:t>
            </a:r>
            <a:r>
              <a:rPr lang="fr-FR" b="1" dirty="0" smtClean="0">
                <a:solidFill>
                  <a:schemeClr val="accent1"/>
                </a:solidFill>
              </a:rPr>
              <a:t>initiatives </a:t>
            </a:r>
            <a:r>
              <a:rPr lang="fr-FR" b="1" dirty="0">
                <a:solidFill>
                  <a:schemeClr val="accent1"/>
                </a:solidFill>
              </a:rPr>
              <a:t>: </a:t>
            </a:r>
            <a:r>
              <a:rPr lang="fr-FR" i="1" dirty="0">
                <a:solidFill>
                  <a:schemeClr val="accent1"/>
                </a:solidFill>
              </a:rPr>
              <a:t>Virginie </a:t>
            </a:r>
            <a:r>
              <a:rPr lang="fr-FR" i="1" dirty="0" err="1">
                <a:solidFill>
                  <a:schemeClr val="accent1"/>
                </a:solidFill>
              </a:rPr>
              <a:t>Bineau</a:t>
            </a:r>
            <a:r>
              <a:rPr lang="fr-FR" i="1" dirty="0">
                <a:solidFill>
                  <a:schemeClr val="accent1"/>
                </a:solidFill>
              </a:rPr>
              <a:t>, Eau Vive / </a:t>
            </a:r>
            <a:r>
              <a:rPr lang="fr-FR" i="1" dirty="0" err="1">
                <a:solidFill>
                  <a:schemeClr val="accent1"/>
                </a:solidFill>
              </a:rPr>
              <a:t>Butterfly</a:t>
            </a:r>
            <a:r>
              <a:rPr lang="fr-FR" i="1" dirty="0">
                <a:solidFill>
                  <a:schemeClr val="accent1"/>
                </a:solidFill>
              </a:rPr>
              <a:t> </a:t>
            </a:r>
            <a:r>
              <a:rPr lang="fr-FR" i="1" dirty="0" err="1">
                <a:solidFill>
                  <a:schemeClr val="accent1"/>
                </a:solidFill>
              </a:rPr>
              <a:t>E</a:t>
            </a:r>
            <a:r>
              <a:rPr lang="fr-FR" i="1" dirty="0" err="1" smtClean="0">
                <a:solidFill>
                  <a:schemeClr val="accent1"/>
                </a:solidFill>
              </a:rPr>
              <a:t>ffect</a:t>
            </a:r>
            <a:r>
              <a:rPr lang="fr-FR" i="1" dirty="0" smtClean="0">
                <a:solidFill>
                  <a:schemeClr val="accent1"/>
                </a:solidFill>
              </a:rPr>
              <a:t> </a:t>
            </a:r>
            <a:endParaRPr lang="fr-FR" i="1" dirty="0">
              <a:solidFill>
                <a:schemeClr val="accent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529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29408"/>
            <a:ext cx="7787208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Part 2 – Raise the ambition of the Paris Agreement: the roadmap of non-state actors for water and climate </a:t>
            </a:r>
            <a:r>
              <a:rPr lang="en-US" sz="1100" i="1" dirty="0"/>
              <a:t> </a:t>
            </a:r>
            <a:endParaRPr lang="en-US" sz="1100" i="1" dirty="0" smtClean="0"/>
          </a:p>
          <a:p>
            <a:pPr marL="0" indent="0">
              <a:buNone/>
            </a:pPr>
            <a:endParaRPr lang="fr-FR" sz="1100" dirty="0"/>
          </a:p>
          <a:p>
            <a:pPr lvl="0">
              <a:spcAft>
                <a:spcPts val="600"/>
              </a:spcAft>
            </a:pPr>
            <a:r>
              <a:rPr lang="en-US" sz="2200" b="1" dirty="0">
                <a:solidFill>
                  <a:schemeClr val="accent1"/>
                </a:solidFill>
              </a:rPr>
              <a:t>Presentation of the coalition, objectives, </a:t>
            </a:r>
            <a:r>
              <a:rPr lang="en-US" sz="2200" b="1" dirty="0" smtClean="0">
                <a:solidFill>
                  <a:schemeClr val="accent1"/>
                </a:solidFill>
              </a:rPr>
              <a:t>governance</a:t>
            </a:r>
            <a:r>
              <a:rPr lang="en-US" sz="2200" b="1" dirty="0">
                <a:solidFill>
                  <a:schemeClr val="accent1"/>
                </a:solidFill>
              </a:rPr>
              <a:t> : </a:t>
            </a:r>
            <a:r>
              <a:rPr lang="en-US" sz="2200" i="1" dirty="0">
                <a:solidFill>
                  <a:schemeClr val="accent1"/>
                </a:solidFill>
              </a:rPr>
              <a:t>Philippe </a:t>
            </a:r>
            <a:r>
              <a:rPr lang="en-US" sz="2200" i="1" dirty="0" err="1">
                <a:solidFill>
                  <a:schemeClr val="accent1"/>
                </a:solidFill>
              </a:rPr>
              <a:t>Guettier</a:t>
            </a:r>
            <a:r>
              <a:rPr lang="en-US" sz="2200" i="1" dirty="0">
                <a:solidFill>
                  <a:schemeClr val="accent1"/>
                </a:solidFill>
              </a:rPr>
              <a:t>, French Water Partnership / </a:t>
            </a:r>
            <a:r>
              <a:rPr lang="en-US" sz="2200" i="1" dirty="0" err="1">
                <a:solidFill>
                  <a:schemeClr val="accent1"/>
                </a:solidFill>
              </a:rPr>
              <a:t>ClimateIsWater</a:t>
            </a:r>
            <a:endParaRPr lang="fr-FR" sz="2200" i="1" dirty="0">
              <a:solidFill>
                <a:schemeClr val="accent1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200" b="1" dirty="0">
                <a:solidFill>
                  <a:schemeClr val="accent1"/>
                </a:solidFill>
              </a:rPr>
              <a:t>Our strategic </a:t>
            </a:r>
            <a:r>
              <a:rPr lang="en-US" sz="2200" b="1" dirty="0" smtClean="0">
                <a:solidFill>
                  <a:schemeClr val="accent1"/>
                </a:solidFill>
              </a:rPr>
              <a:t>priorities </a:t>
            </a:r>
            <a:r>
              <a:rPr lang="en-US" sz="2200" b="1" dirty="0">
                <a:solidFill>
                  <a:schemeClr val="accent1"/>
                </a:solidFill>
              </a:rPr>
              <a:t>: </a:t>
            </a:r>
            <a:endParaRPr lang="en-US" sz="2200" b="1" dirty="0" smtClean="0">
              <a:solidFill>
                <a:schemeClr val="accent1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en-US" sz="2200" b="1" i="1" dirty="0">
                <a:solidFill>
                  <a:schemeClr val="accent1"/>
                </a:solidFill>
              </a:rPr>
              <a:t> </a:t>
            </a:r>
            <a:r>
              <a:rPr lang="en-US" sz="2200" b="1" i="1" dirty="0" smtClean="0">
                <a:solidFill>
                  <a:schemeClr val="accent1"/>
                </a:solidFill>
              </a:rPr>
              <a:t>    </a:t>
            </a:r>
            <a:r>
              <a:rPr lang="en-US" sz="2200" i="1" dirty="0" smtClean="0">
                <a:solidFill>
                  <a:schemeClr val="accent1"/>
                </a:solidFill>
              </a:rPr>
              <a:t>Kristel </a:t>
            </a:r>
            <a:r>
              <a:rPr lang="en-US" sz="2200" i="1" dirty="0">
                <a:solidFill>
                  <a:schemeClr val="accent1"/>
                </a:solidFill>
              </a:rPr>
              <a:t>Malègue, Coalition Eau ; Hélène Valade, Suez</a:t>
            </a:r>
            <a:endParaRPr lang="fr-FR" sz="2200" i="1" dirty="0">
              <a:solidFill>
                <a:schemeClr val="accent1"/>
              </a:solidFill>
            </a:endParaRPr>
          </a:p>
          <a:p>
            <a:pPr lvl="0"/>
            <a:r>
              <a:rPr lang="en-US" sz="2200" b="1" dirty="0">
                <a:solidFill>
                  <a:schemeClr val="accent1"/>
                </a:solidFill>
              </a:rPr>
              <a:t>Mobilization of new actors and complementary strategic actions </a:t>
            </a:r>
            <a:r>
              <a:rPr lang="en-US" sz="2200" i="1" dirty="0">
                <a:solidFill>
                  <a:schemeClr val="accent1"/>
                </a:solidFill>
              </a:rPr>
              <a:t>(discussion with the audience</a:t>
            </a:r>
            <a:r>
              <a:rPr lang="en-US" sz="2400" i="1" dirty="0" smtClean="0">
                <a:solidFill>
                  <a:schemeClr val="accent1"/>
                </a:solidFill>
              </a:rPr>
              <a:t>)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9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61039"/>
            <a:ext cx="7787208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Conclusion </a:t>
            </a:r>
            <a:r>
              <a:rPr lang="en-US" sz="2600" b="1" dirty="0"/>
              <a:t>and </a:t>
            </a:r>
            <a:r>
              <a:rPr lang="en-US" sz="2600" b="1" dirty="0" smtClean="0"/>
              <a:t>perspectives: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endParaRPr lang="fr-FR" sz="1100" dirty="0"/>
          </a:p>
          <a:p>
            <a:r>
              <a:rPr lang="en-US" sz="2400" i="1" dirty="0">
                <a:solidFill>
                  <a:schemeClr val="accent1"/>
                </a:solidFill>
              </a:rPr>
              <a:t>Jean Marie </a:t>
            </a:r>
            <a:r>
              <a:rPr lang="en-US" sz="2400" i="1" dirty="0" err="1">
                <a:solidFill>
                  <a:schemeClr val="accent1"/>
                </a:solidFill>
              </a:rPr>
              <a:t>Tétart</a:t>
            </a:r>
            <a:r>
              <a:rPr lang="en-US" sz="2400" i="1" dirty="0">
                <a:solidFill>
                  <a:schemeClr val="accent1"/>
                </a:solidFill>
              </a:rPr>
              <a:t>, French Water Partnership</a:t>
            </a:r>
            <a:endParaRPr lang="fr-FR" sz="2400" i="1" dirty="0">
              <a:solidFill>
                <a:schemeClr val="accent1"/>
              </a:solidFill>
            </a:endParaRPr>
          </a:p>
          <a:p>
            <a:r>
              <a:rPr lang="en-US" sz="2400" i="1" dirty="0" smtClean="0">
                <a:solidFill>
                  <a:schemeClr val="accent1"/>
                </a:solidFill>
              </a:rPr>
              <a:t>Tom </a:t>
            </a:r>
            <a:r>
              <a:rPr lang="en-US" sz="2400" i="1" dirty="0" err="1" smtClean="0">
                <a:solidFill>
                  <a:schemeClr val="accent1"/>
                </a:solidFill>
              </a:rPr>
              <a:t>Soo</a:t>
            </a:r>
            <a:r>
              <a:rPr lang="en-US" sz="2400" i="1" dirty="0" smtClean="0">
                <a:solidFill>
                  <a:schemeClr val="accent1"/>
                </a:solidFill>
              </a:rPr>
              <a:t>, World </a:t>
            </a:r>
            <a:r>
              <a:rPr lang="en-US" sz="2400" i="1" dirty="0">
                <a:solidFill>
                  <a:schemeClr val="accent1"/>
                </a:solidFill>
              </a:rPr>
              <a:t>Water Council / </a:t>
            </a:r>
            <a:r>
              <a:rPr lang="en-US" sz="2400" i="1" dirty="0" err="1" smtClean="0">
                <a:solidFill>
                  <a:schemeClr val="accent1"/>
                </a:solidFill>
              </a:rPr>
              <a:t>ClimateIsWater</a:t>
            </a:r>
            <a:endParaRPr lang="fr-FR" sz="2400" i="1" dirty="0" smtClean="0">
              <a:solidFill>
                <a:schemeClr val="accent1"/>
              </a:solidFill>
            </a:endParaRPr>
          </a:p>
          <a:p>
            <a:endParaRPr lang="fr-FR" sz="2400" dirty="0" smtClean="0">
              <a:solidFill>
                <a:schemeClr val="accent1"/>
              </a:solidFill>
            </a:endParaRPr>
          </a:p>
          <a:p>
            <a:endParaRPr lang="fr-FR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348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limate Chance">
      <a:dk1>
        <a:srgbClr val="F15F3B"/>
      </a:dk1>
      <a:lt1>
        <a:sysClr val="window" lastClr="FFFFFF"/>
      </a:lt1>
      <a:dk2>
        <a:srgbClr val="4F52A3"/>
      </a:dk2>
      <a:lt2>
        <a:srgbClr val="EEECE1"/>
      </a:lt2>
      <a:accent1>
        <a:srgbClr val="000000"/>
      </a:accent1>
      <a:accent2>
        <a:srgbClr val="F15F3B"/>
      </a:accent2>
      <a:accent3>
        <a:srgbClr val="91C755"/>
      </a:accent3>
      <a:accent4>
        <a:srgbClr val="4F52A3"/>
      </a:accent4>
      <a:accent5>
        <a:srgbClr val="4BACC6"/>
      </a:accent5>
      <a:accent6>
        <a:srgbClr val="F79646"/>
      </a:accent6>
      <a:hlink>
        <a:srgbClr val="4F52A3"/>
      </a:hlink>
      <a:folHlink>
        <a:srgbClr val="7B8A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383</Words>
  <Application>Microsoft Office PowerPoint</Application>
  <PresentationFormat>Affichage à l'écran (4:3)</PresentationFormat>
  <Paragraphs>57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WATER AND CLIMATE  FORUM</vt:lpstr>
      <vt:lpstr> Climate is Water </vt:lpstr>
      <vt:lpstr>Climate and Water - Major Challenges</vt:lpstr>
      <vt:lpstr>Water provides an excellent link  for a coherent approach</vt:lpstr>
      <vt:lpstr>We must act together!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Emmanuelle Helsens</dc:creator>
  <cp:lastModifiedBy>FABREGES Solene</cp:lastModifiedBy>
  <cp:revision>31</cp:revision>
  <dcterms:created xsi:type="dcterms:W3CDTF">2016-03-04T13:24:00Z</dcterms:created>
  <dcterms:modified xsi:type="dcterms:W3CDTF">2016-09-27T09:40:14Z</dcterms:modified>
</cp:coreProperties>
</file>