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82" r:id="rId3"/>
    <p:sldId id="266" r:id="rId4"/>
    <p:sldId id="267" r:id="rId5"/>
    <p:sldId id="268" r:id="rId6"/>
    <p:sldId id="269" r:id="rId7"/>
    <p:sldId id="270" r:id="rId8"/>
    <p:sldId id="271" r:id="rId9"/>
    <p:sldId id="276" r:id="rId10"/>
    <p:sldId id="284" r:id="rId11"/>
    <p:sldId id="272" r:id="rId12"/>
    <p:sldId id="273" r:id="rId13"/>
    <p:sldId id="274" r:id="rId14"/>
    <p:sldId id="275" r:id="rId15"/>
    <p:sldId id="277" r:id="rId16"/>
    <p:sldId id="278" r:id="rId17"/>
    <p:sldId id="279" r:id="rId18"/>
    <p:sldId id="283" r:id="rId19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14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990" y="-19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76BCD-BE1A-431D-8B89-4DC6DA7E3FE1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D780-AD48-4176-909E-20AB76EBDD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116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61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 b="1">
                <a:solidFill>
                  <a:srgbClr val="002060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Image 6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056976"/>
            <a:ext cx="7137635" cy="1070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63657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02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7119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63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298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31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080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0614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06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990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97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11760" y="1330191"/>
            <a:ext cx="640871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/>
              <a:t>Relever le double défi alimentaire et </a:t>
            </a:r>
            <a:r>
              <a:rPr lang="fr-FR" sz="2000" b="1" dirty="0" smtClean="0"/>
              <a:t>climatique</a:t>
            </a:r>
          </a:p>
          <a:p>
            <a:endParaRPr lang="fr-FR" sz="1000" b="1" dirty="0"/>
          </a:p>
          <a:p>
            <a:pPr algn="ctr"/>
            <a:r>
              <a:rPr lang="fr-FR" sz="2000" b="1" dirty="0"/>
              <a:t>Reconsidérer et valoriser les ressources rurales</a:t>
            </a:r>
            <a:endParaRPr lang="fr-FR" sz="2000" dirty="0"/>
          </a:p>
          <a:p>
            <a:r>
              <a:rPr lang="fr-FR" b="1" dirty="0" smtClean="0"/>
              <a:t> 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483768" y="2507217"/>
            <a:ext cx="61024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Guillaume Benoit</a:t>
            </a:r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Président du groupe « eau et sécurité alimentaire » </a:t>
            </a:r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du Partenariat français pour l'eau (PFE) </a:t>
            </a:r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Membre du CGAAER (MAAF)</a:t>
            </a:r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725" y="2613195"/>
            <a:ext cx="1152982" cy="726126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9" y="3339321"/>
            <a:ext cx="1006234" cy="61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20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75606"/>
            <a:ext cx="6734175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1069627"/>
          </a:xfrm>
        </p:spPr>
        <p:txBody>
          <a:bodyPr/>
          <a:lstStyle/>
          <a:p>
            <a:r>
              <a:rPr lang="fr-FR" dirty="0" smtClean="0"/>
              <a:t>Une </a:t>
            </a:r>
            <a:r>
              <a:rPr lang="fr-FR" dirty="0" smtClean="0"/>
              <a:t>réflexion collective</a:t>
            </a:r>
            <a:br>
              <a:rPr lang="fr-FR" dirty="0" smtClean="0"/>
            </a:br>
            <a:endParaRPr lang="fr-FR" dirty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804" y="1419622"/>
            <a:ext cx="858564" cy="1129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7872" y="1343770"/>
            <a:ext cx="856616" cy="1155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86"/>
          <a:stretch/>
        </p:blipFill>
        <p:spPr bwMode="auto">
          <a:xfrm>
            <a:off x="6516216" y="2931790"/>
            <a:ext cx="670247" cy="627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885" y="3651870"/>
            <a:ext cx="830578" cy="982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269" y="3666836"/>
            <a:ext cx="948197" cy="1293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258471" y="3056061"/>
            <a:ext cx="1778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i="1" dirty="0" smtClean="0"/>
              <a:t>Disponibles en ligne</a:t>
            </a:r>
            <a:endParaRPr lang="fr-FR" sz="1400" i="1" dirty="0"/>
          </a:p>
        </p:txBody>
      </p:sp>
    </p:spTree>
    <p:extLst>
      <p:ext uri="{BB962C8B-B14F-4D97-AF65-F5344CB8AC3E}">
        <p14:creationId xmlns:p14="http://schemas.microsoft.com/office/powerpoint/2010/main" val="2026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96" r="43603" b="47411"/>
          <a:stretch/>
        </p:blipFill>
        <p:spPr bwMode="auto">
          <a:xfrm>
            <a:off x="467544" y="1131590"/>
            <a:ext cx="4896544" cy="250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841" y="193947"/>
            <a:ext cx="2528159" cy="475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dérèglement climatique</a:t>
            </a:r>
            <a:endParaRPr lang="fr-F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02" r="43603" b="27383"/>
          <a:stretch/>
        </p:blipFill>
        <p:spPr bwMode="auto">
          <a:xfrm>
            <a:off x="1268016" y="3606030"/>
            <a:ext cx="4896544" cy="69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9904" y="4490708"/>
            <a:ext cx="6912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accent2">
                    <a:lumMod val="75000"/>
                  </a:schemeClr>
                </a:solidFill>
              </a:rPr>
              <a:t>= une forte montée </a:t>
            </a:r>
            <a:r>
              <a:rPr lang="fr-FR" sz="2000" b="1" dirty="0" smtClean="0">
                <a:solidFill>
                  <a:schemeClr val="accent2">
                    <a:lumMod val="75000"/>
                  </a:schemeClr>
                </a:solidFill>
              </a:rPr>
              <a:t>des risques </a:t>
            </a:r>
            <a:r>
              <a:rPr lang="fr-FR" sz="2000" b="1" dirty="0">
                <a:solidFill>
                  <a:schemeClr val="accent2">
                    <a:lumMod val="75000"/>
                  </a:schemeClr>
                </a:solidFill>
              </a:rPr>
              <a:t>d'insécurité alimentaire</a:t>
            </a:r>
          </a:p>
        </p:txBody>
      </p:sp>
    </p:spTree>
    <p:extLst>
      <p:ext uri="{BB962C8B-B14F-4D97-AF65-F5344CB8AC3E}">
        <p14:creationId xmlns:p14="http://schemas.microsoft.com/office/powerpoint/2010/main" val="153788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0" dirty="0"/>
              <a:t/>
            </a:r>
            <a:br>
              <a:rPr lang="fr-FR" b="0" dirty="0"/>
            </a:br>
            <a:r>
              <a:rPr lang="fr-FR" dirty="0" smtClean="0"/>
              <a:t>Le </a:t>
            </a:r>
            <a:r>
              <a:rPr lang="fr-FR" dirty="0"/>
              <a:t>secteur des terres (agriculture, forêts et sols) </a:t>
            </a:r>
            <a:r>
              <a:rPr lang="fr-FR" b="0" dirty="0"/>
              <a:t/>
            </a:r>
            <a:br>
              <a:rPr lang="fr-FR" b="0" dirty="0"/>
            </a:br>
            <a:r>
              <a:rPr lang="fr-FR" dirty="0"/>
              <a:t>dans la problématique mondiale</a:t>
            </a:r>
            <a:r>
              <a:rPr lang="fr-FR" b="0" dirty="0"/>
              <a:t/>
            </a:r>
            <a:br>
              <a:rPr lang="fr-FR" b="0" dirty="0"/>
            </a:b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331640" y="4662807"/>
            <a:ext cx="78123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0000"/>
                </a:solidFill>
              </a:rPr>
              <a:t>Enjeu = conjuguer adaptation + sécurité alimentaire + atténuation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23528" y="1419622"/>
            <a:ext cx="8568952" cy="378565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/>
            <a:r>
              <a:rPr lang="fr-FR" b="1" dirty="0">
                <a:solidFill>
                  <a:srgbClr val="990000"/>
                </a:solidFill>
                <a:latin typeface="Arial"/>
              </a:rPr>
              <a:t>24 % des émissions mondiales</a:t>
            </a:r>
            <a:r>
              <a:rPr lang="fr-FR" b="1" dirty="0">
                <a:solidFill>
                  <a:srgbClr val="0066CC"/>
                </a:solidFill>
                <a:latin typeface="Arial Unicode MS"/>
              </a:rPr>
              <a:t> </a:t>
            </a:r>
            <a:r>
              <a:rPr lang="fr-FR" dirty="0">
                <a:solidFill>
                  <a:srgbClr val="000000"/>
                </a:solidFill>
                <a:latin typeface="Arial Unicode MS"/>
              </a:rPr>
              <a:t>de GES (agriculture : 10 %, déforestation : 11%), </a:t>
            </a:r>
            <a:endParaRPr lang="fr-FR" dirty="0">
              <a:solidFill>
                <a:srgbClr val="FFFFFF"/>
              </a:solidFill>
              <a:latin typeface="Arial Unicode MS"/>
            </a:endParaRPr>
          </a:p>
          <a:p>
            <a:pPr marR="0"/>
            <a:endParaRPr lang="fr-FR" sz="900" b="1" dirty="0" smtClean="0">
              <a:solidFill>
                <a:srgbClr val="0000CC"/>
              </a:solidFill>
              <a:latin typeface="Arial"/>
            </a:endParaRPr>
          </a:p>
          <a:p>
            <a:pPr marR="0"/>
            <a:r>
              <a:rPr lang="fr-FR" b="1" dirty="0" smtClean="0">
                <a:solidFill>
                  <a:srgbClr val="0000CC"/>
                </a:solidFill>
                <a:latin typeface="Arial"/>
              </a:rPr>
              <a:t>Un </a:t>
            </a:r>
            <a:r>
              <a:rPr lang="fr-FR" b="1" dirty="0">
                <a:solidFill>
                  <a:srgbClr val="0000CC"/>
                </a:solidFill>
                <a:latin typeface="Arial"/>
              </a:rPr>
              <a:t>secteur très menacé par le </a:t>
            </a:r>
            <a:r>
              <a:rPr lang="fr-FR" b="1" dirty="0" smtClean="0">
                <a:solidFill>
                  <a:srgbClr val="0000CC"/>
                </a:solidFill>
                <a:latin typeface="Arial"/>
              </a:rPr>
              <a:t>dérèglement </a:t>
            </a:r>
            <a:r>
              <a:rPr lang="fr-FR" b="1" dirty="0" smtClean="0">
                <a:solidFill>
                  <a:srgbClr val="0000CC"/>
                </a:solidFill>
                <a:latin typeface="Arial Unicode MS"/>
              </a:rPr>
              <a:t>alors </a:t>
            </a:r>
            <a:r>
              <a:rPr lang="fr-FR" b="1" dirty="0">
                <a:solidFill>
                  <a:srgbClr val="0000CC"/>
                </a:solidFill>
                <a:latin typeface="Arial Unicode MS"/>
              </a:rPr>
              <a:t>que + 60% de production agricole nécessaire d’ici 2050</a:t>
            </a:r>
            <a:r>
              <a:rPr lang="fr-FR" dirty="0">
                <a:solidFill>
                  <a:srgbClr val="000000"/>
                </a:solidFill>
                <a:latin typeface="Arial Unicode MS"/>
              </a:rPr>
              <a:t> </a:t>
            </a:r>
            <a:r>
              <a:rPr lang="fr-FR" baseline="-25000" dirty="0">
                <a:solidFill>
                  <a:srgbClr val="000000"/>
                </a:solidFill>
                <a:latin typeface="Arial Unicode MS"/>
              </a:rPr>
              <a:t>(</a:t>
            </a:r>
            <a:r>
              <a:rPr lang="fr-FR" baseline="-25000" dirty="0" smtClean="0">
                <a:solidFill>
                  <a:srgbClr val="000000"/>
                </a:solidFill>
                <a:latin typeface="Arial Unicode MS"/>
              </a:rPr>
              <a:t>FAO)</a:t>
            </a:r>
          </a:p>
          <a:p>
            <a:pPr marR="0"/>
            <a:endParaRPr lang="fr-FR" sz="900" baseline="-25000" dirty="0">
              <a:solidFill>
                <a:srgbClr val="FFFFFF"/>
              </a:solidFill>
              <a:latin typeface="Arial Unicode MS"/>
            </a:endParaRPr>
          </a:p>
          <a:p>
            <a:pPr marR="0"/>
            <a:r>
              <a:rPr lang="fr-FR" b="1" dirty="0">
                <a:solidFill>
                  <a:srgbClr val="0000CC"/>
                </a:solidFill>
                <a:latin typeface="Arial"/>
              </a:rPr>
              <a:t>Un secteur vital pour réussir l'atténuation</a:t>
            </a:r>
            <a:r>
              <a:rPr lang="fr-FR" dirty="0">
                <a:solidFill>
                  <a:srgbClr val="000000"/>
                </a:solidFill>
                <a:latin typeface="Arial Unicode MS"/>
              </a:rPr>
              <a:t> : rôle de « pompes à carbone » des bois et des champs (stockage et substitution)</a:t>
            </a:r>
            <a:endParaRPr lang="fr-FR" dirty="0">
              <a:solidFill>
                <a:srgbClr val="FFFFFF"/>
              </a:solidFill>
              <a:latin typeface="Arial Unicode MS"/>
            </a:endParaRPr>
          </a:p>
          <a:p>
            <a:pPr marR="0"/>
            <a:endParaRPr lang="fr-FR" sz="900" dirty="0">
              <a:solidFill>
                <a:srgbClr val="FFFFFF"/>
              </a:solidFill>
              <a:latin typeface="Arial Unicode MS"/>
            </a:endParaRPr>
          </a:p>
          <a:p>
            <a:pPr marR="0"/>
            <a:r>
              <a:rPr lang="fr-FR" b="1" dirty="0">
                <a:solidFill>
                  <a:srgbClr val="0000CC"/>
                </a:solidFill>
                <a:latin typeface="Arial"/>
              </a:rPr>
              <a:t>Un secteur vital pour ses autres rôles multiples : alimentation, </a:t>
            </a:r>
            <a:r>
              <a:rPr lang="fr-FR" b="1" dirty="0">
                <a:solidFill>
                  <a:srgbClr val="0000CC"/>
                </a:solidFill>
                <a:latin typeface="Arial Unicode MS"/>
              </a:rPr>
              <a:t>emplois, équilibre urbain/rural</a:t>
            </a:r>
            <a:r>
              <a:rPr lang="fr-FR" dirty="0">
                <a:solidFill>
                  <a:srgbClr val="3333FF"/>
                </a:solidFill>
                <a:latin typeface="Arial Unicode MS"/>
              </a:rPr>
              <a:t>, </a:t>
            </a:r>
            <a:r>
              <a:rPr lang="fr-FR" b="1" dirty="0">
                <a:solidFill>
                  <a:srgbClr val="3333FF"/>
                </a:solidFill>
                <a:latin typeface="Arial Unicode MS"/>
              </a:rPr>
              <a:t>gestion de l'eau (90 % total utilisé monde), sols, biodiversité</a:t>
            </a:r>
            <a:r>
              <a:rPr lang="fr-FR" b="1" dirty="0" smtClean="0">
                <a:solidFill>
                  <a:srgbClr val="3333FF"/>
                </a:solidFill>
                <a:latin typeface="Arial Unicode MS"/>
              </a:rPr>
              <a:t>.</a:t>
            </a:r>
          </a:p>
          <a:p>
            <a:pPr marR="0"/>
            <a:endParaRPr lang="fr-FR" b="1" dirty="0" smtClean="0">
              <a:solidFill>
                <a:srgbClr val="808080"/>
              </a:solidFill>
              <a:latin typeface="Arial"/>
            </a:endParaRPr>
          </a:p>
          <a:p>
            <a:pPr marR="0" algn="ctr"/>
            <a:r>
              <a:rPr lang="fr-FR" b="1" dirty="0" smtClean="0">
                <a:solidFill>
                  <a:srgbClr val="808080"/>
                </a:solidFill>
                <a:latin typeface="Arial"/>
              </a:rPr>
              <a:t>Une </a:t>
            </a:r>
            <a:r>
              <a:rPr lang="fr-FR" b="1" dirty="0">
                <a:solidFill>
                  <a:srgbClr val="808080"/>
                </a:solidFill>
                <a:latin typeface="Arial"/>
              </a:rPr>
              <a:t>spécificité enfin reconnue par le GIEC (2014) :</a:t>
            </a:r>
            <a:endParaRPr lang="fr-FR" sz="2400" dirty="0">
              <a:solidFill>
                <a:srgbClr val="FFFFFF"/>
              </a:solidFill>
              <a:latin typeface="Arial Unicode MS"/>
            </a:endParaRPr>
          </a:p>
          <a:p>
            <a:pPr marR="0" algn="ctr"/>
            <a:r>
              <a:rPr lang="en-US" sz="400" b="1" dirty="0">
                <a:solidFill>
                  <a:srgbClr val="808080"/>
                </a:solidFill>
                <a:latin typeface="Arial"/>
              </a:rPr>
              <a:t>e</a:t>
            </a:r>
            <a:r>
              <a:rPr lang="en-US" b="1" dirty="0">
                <a:solidFill>
                  <a:srgbClr val="808080"/>
                </a:solidFill>
                <a:latin typeface="Arial Unicode MS"/>
              </a:rPr>
              <a:t>              </a:t>
            </a:r>
            <a:r>
              <a:rPr lang="en-US" b="1" i="1" dirty="0">
                <a:solidFill>
                  <a:srgbClr val="006600"/>
                </a:solidFill>
                <a:latin typeface="Arial Unicode MS"/>
              </a:rPr>
              <a:t>AFOLU : Agriculture, Forestry and Other Land Use</a:t>
            </a:r>
            <a:endParaRPr lang="en-US" sz="2400" dirty="0">
              <a:solidFill>
                <a:srgbClr val="FFFFFF"/>
              </a:solidFill>
              <a:latin typeface="Arial Unicode MS"/>
            </a:endParaRPr>
          </a:p>
          <a:p>
            <a:pPr marR="0"/>
            <a:endParaRPr lang="fr-FR" dirty="0" smtClean="0">
              <a:solidFill>
                <a:srgbClr val="FFFFFF"/>
              </a:solidFill>
              <a:latin typeface="Arial Unicode MS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6717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 Des émissions de GES, mais aussi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de </a:t>
            </a:r>
            <a:r>
              <a:rPr lang="fr-FR" dirty="0"/>
              <a:t>l'absorption et de la séquestration du carbone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34" y="1186244"/>
            <a:ext cx="4987438" cy="31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539552" y="4389304"/>
            <a:ext cx="84249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/>
            <a:r>
              <a:rPr lang="fr-FR" sz="1600" b="1" dirty="0">
                <a:solidFill>
                  <a:srgbClr val="0070C0"/>
                </a:solidFill>
                <a:latin typeface="Arial"/>
              </a:rPr>
              <a:t>Sans la </a:t>
            </a:r>
            <a:r>
              <a:rPr lang="fr-FR" sz="1600" b="1" dirty="0">
                <a:solidFill>
                  <a:srgbClr val="0070C0"/>
                </a:solidFill>
                <a:latin typeface="Arial Unicode MS"/>
              </a:rPr>
              <a:t>« pompe à carbone » </a:t>
            </a:r>
            <a:r>
              <a:rPr lang="fr-FR" sz="1600" b="1" dirty="0">
                <a:latin typeface="Arial Unicode MS"/>
              </a:rPr>
              <a:t>océanique (plancton..) et terrestre (forêts, toundras, pâturages, cultures agricoles…), </a:t>
            </a:r>
            <a:r>
              <a:rPr lang="fr-FR" sz="1600" b="1" dirty="0">
                <a:solidFill>
                  <a:srgbClr val="0070C0"/>
                </a:solidFill>
                <a:latin typeface="Arial Unicode MS"/>
              </a:rPr>
              <a:t>les émissions nettes de CO2 seraient doublées</a:t>
            </a:r>
            <a:endParaRPr lang="fr-FR" b="1" dirty="0">
              <a:solidFill>
                <a:srgbClr val="0070C0"/>
              </a:solidFill>
              <a:latin typeface="Arial Unicode MS"/>
            </a:endParaRPr>
          </a:p>
          <a:p>
            <a:pPr marR="0"/>
            <a:endParaRPr lang="fr-FR" sz="2000" dirty="0">
              <a:solidFill>
                <a:srgbClr val="0070C0"/>
              </a:solidFill>
              <a:latin typeface="Arial Unicode M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7584" y="2192913"/>
            <a:ext cx="291200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r"/>
            <a:r>
              <a:rPr lang="fr-FR" sz="1400" b="1" dirty="0" smtClean="0">
                <a:latin typeface="Arial"/>
              </a:rPr>
              <a:t>Perturbation </a:t>
            </a:r>
            <a:r>
              <a:rPr lang="fr-FR" sz="1400" b="1" dirty="0">
                <a:latin typeface="Arial"/>
              </a:rPr>
              <a:t>du cycle de carbone à cause des activités </a:t>
            </a:r>
            <a:r>
              <a:rPr lang="fr-FR" sz="1400" b="1" dirty="0" smtClean="0">
                <a:latin typeface="Arial"/>
              </a:rPr>
              <a:t>humaines, de </a:t>
            </a:r>
            <a:r>
              <a:rPr lang="fr-FR" sz="1400" b="1" dirty="0">
                <a:latin typeface="Arial"/>
              </a:rPr>
              <a:t>2003 à 2012</a:t>
            </a:r>
            <a:endParaRPr lang="fr-FR" sz="1400" dirty="0">
              <a:latin typeface="Arial Unicode MS"/>
            </a:endParaRPr>
          </a:p>
          <a:p>
            <a:pPr marR="0" algn="r"/>
            <a:r>
              <a:rPr lang="fr-FR" sz="1400" dirty="0" smtClean="0">
                <a:latin typeface="Arial"/>
              </a:rPr>
              <a:t>(</a:t>
            </a:r>
            <a:r>
              <a:rPr lang="fr-FR" sz="1400" dirty="0">
                <a:latin typeface="Arial"/>
              </a:rPr>
              <a:t>milliards de tonnes de C par an</a:t>
            </a:r>
            <a:r>
              <a:rPr lang="fr-FR" sz="1600" dirty="0">
                <a:latin typeface="Arial"/>
              </a:rPr>
              <a:t>)</a:t>
            </a:r>
            <a:endParaRPr lang="fr-FR" sz="2000" dirty="0"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56717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78904" y="205978"/>
            <a:ext cx="8229600" cy="1285651"/>
          </a:xfrm>
        </p:spPr>
        <p:txBody>
          <a:bodyPr/>
          <a:lstStyle/>
          <a:p>
            <a:r>
              <a:rPr lang="fr-FR" dirty="0" smtClean="0"/>
              <a:t>Réduire les émissions de 40 à 70% d’ici 2050/2010</a:t>
            </a:r>
            <a:br>
              <a:rPr lang="fr-FR" dirty="0" smtClean="0"/>
            </a:br>
            <a:r>
              <a:rPr lang="fr-FR" dirty="0" smtClean="0">
                <a:solidFill>
                  <a:srgbClr val="0070C0"/>
                </a:solidFill>
              </a:rPr>
              <a:t>= </a:t>
            </a:r>
            <a:r>
              <a:rPr lang="fr-FR" dirty="0" err="1" smtClean="0">
                <a:solidFill>
                  <a:srgbClr val="0070C0"/>
                </a:solidFill>
              </a:rPr>
              <a:t>Décarboner</a:t>
            </a:r>
            <a:r>
              <a:rPr lang="fr-FR" dirty="0" smtClean="0">
                <a:solidFill>
                  <a:srgbClr val="0070C0"/>
                </a:solidFill>
              </a:rPr>
              <a:t> l’économie + </a:t>
            </a:r>
            <a:r>
              <a:rPr lang="fr-FR" dirty="0" err="1" smtClean="0">
                <a:solidFill>
                  <a:srgbClr val="0070C0"/>
                </a:solidFill>
              </a:rPr>
              <a:t>recarboner</a:t>
            </a:r>
            <a:r>
              <a:rPr lang="fr-FR" dirty="0" smtClean="0">
                <a:solidFill>
                  <a:srgbClr val="0070C0"/>
                </a:solidFill>
              </a:rPr>
              <a:t> la biosphère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252828" y="1419622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/>
              <a:t>« Une évolution à grande échelle de nos systèmes énergétiques </a:t>
            </a:r>
            <a:r>
              <a:rPr lang="fr-FR" u="sng" dirty="0"/>
              <a:t>et </a:t>
            </a:r>
            <a:r>
              <a:rPr lang="fr-FR" dirty="0"/>
              <a:t>du secteur des terres » (GIEC 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58135"/>
            <a:ext cx="4419590" cy="2905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433" y="2099408"/>
            <a:ext cx="2736304" cy="2992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717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Secteur des terres : « 20 à 60 % du potentiel mondial d'atténuation à l'horizon 2030 » (GIEC, 2014)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691680" y="1203598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Un secteur unique car pouvant agir sur 3 grands axes :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76013"/>
              </p:ext>
            </p:extLst>
          </p:nvPr>
        </p:nvGraphicFramePr>
        <p:xfrm>
          <a:off x="175719" y="1716946"/>
          <a:ext cx="8968281" cy="322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3546"/>
                <a:gridCol w="3456384"/>
                <a:gridCol w="3168351"/>
              </a:tblGrid>
              <a:tr h="108012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28647">
                <a:tc>
                  <a:txBody>
                    <a:bodyPr/>
                    <a:lstStyle/>
                    <a:p>
                      <a:r>
                        <a:rPr lang="fr-FR" sz="1500" b="0" dirty="0" smtClean="0"/>
                        <a:t>Economiser l’énergie consommée directe</a:t>
                      </a:r>
                      <a:r>
                        <a:rPr lang="fr-FR" sz="1500" b="0" baseline="0" dirty="0" smtClean="0"/>
                        <a:t> (tracteurs, serres) et indirectes (gaspillages alimentaires …) </a:t>
                      </a:r>
                    </a:p>
                    <a:p>
                      <a:endParaRPr lang="fr-FR" sz="1500" b="0" baseline="0" dirty="0" smtClean="0"/>
                    </a:p>
                    <a:p>
                      <a:r>
                        <a:rPr lang="fr-FR" sz="1500" b="0" baseline="0" dirty="0" smtClean="0"/>
                        <a:t>Réduire les émissions de CH4 et N2O (Agriculture et Elevage</a:t>
                      </a:r>
                      <a:endParaRPr lang="fr-FR" sz="15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5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Stocker davantage dans les sols (carbone organique) et dans la biomasse (bois …)</a:t>
                      </a:r>
                    </a:p>
                    <a:p>
                      <a:endParaRPr lang="fr-FR" sz="15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5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Réduire les déstockages (dégradation des terres, déforestation, artificialisation des sols)</a:t>
                      </a:r>
                      <a:endParaRPr lang="fr-FR" sz="15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fr-FR" sz="15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Innover et produire davantage pour substituer des produits bio-</a:t>
                      </a:r>
                      <a:r>
                        <a:rPr lang="fr-FR" sz="15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sourcés</a:t>
                      </a:r>
                      <a:r>
                        <a:rPr lang="fr-FR" sz="15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(chimie verte, bois, bioénergies …) à des produits de GES (ciment, pétrole, gaz …)</a:t>
                      </a:r>
                      <a:endParaRPr lang="fr-FR" sz="1500" b="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97174"/>
            <a:ext cx="13430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759074"/>
            <a:ext cx="219075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40024"/>
            <a:ext cx="19240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424" y="4016045"/>
            <a:ext cx="1419597" cy="876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678" y="3901739"/>
            <a:ext cx="13811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717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164554"/>
            <a:ext cx="8229600" cy="1213643"/>
          </a:xfrm>
        </p:spPr>
        <p:txBody>
          <a:bodyPr/>
          <a:lstStyle/>
          <a:p>
            <a:r>
              <a:rPr lang="fr-FR" dirty="0" smtClean="0"/>
              <a:t>AFOLU : potentiel d’atténuation France</a:t>
            </a:r>
            <a:endParaRPr lang="fr-FR" sz="1800" i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6"/>
          <a:stretch/>
        </p:blipFill>
        <p:spPr bwMode="auto">
          <a:xfrm>
            <a:off x="179512" y="843558"/>
            <a:ext cx="8784976" cy="4321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017752"/>
            <a:ext cx="28803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b="1" dirty="0" smtClean="0">
                <a:solidFill>
                  <a:srgbClr val="0070C0"/>
                </a:solidFill>
              </a:rPr>
              <a:t>Agriculture &amp; élevage : </a:t>
            </a:r>
          </a:p>
          <a:p>
            <a:r>
              <a:rPr lang="fr-FR" sz="1500" b="1" dirty="0" smtClean="0">
                <a:solidFill>
                  <a:srgbClr val="0070C0"/>
                </a:solidFill>
              </a:rPr>
              <a:t>Transition agro-écologique</a:t>
            </a:r>
            <a:endParaRPr lang="fr-FR" sz="1500" b="1" dirty="0">
              <a:solidFill>
                <a:srgbClr val="0070C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51520" y="3363838"/>
            <a:ext cx="28803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b="1" dirty="0" smtClean="0">
                <a:solidFill>
                  <a:srgbClr val="0070C0"/>
                </a:solidFill>
              </a:rPr>
              <a:t>Gestion dynamique forêt, </a:t>
            </a:r>
          </a:p>
          <a:p>
            <a:r>
              <a:rPr lang="fr-FR" sz="1500" b="1" dirty="0" smtClean="0">
                <a:solidFill>
                  <a:srgbClr val="0070C0"/>
                </a:solidFill>
              </a:rPr>
              <a:t>Filière bois et </a:t>
            </a:r>
            <a:r>
              <a:rPr lang="fr-FR" sz="1500" b="1" dirty="0" err="1" smtClean="0">
                <a:solidFill>
                  <a:srgbClr val="0070C0"/>
                </a:solidFill>
              </a:rPr>
              <a:t>bioéconomie</a:t>
            </a:r>
            <a:endParaRPr lang="fr-FR" sz="1500" b="1" dirty="0">
              <a:solidFill>
                <a:srgbClr val="0070C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79512" y="4229675"/>
            <a:ext cx="32403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b="1" dirty="0" smtClean="0">
                <a:solidFill>
                  <a:srgbClr val="0070C0"/>
                </a:solidFill>
              </a:rPr>
              <a:t>Préservation terres &amp; prairies</a:t>
            </a:r>
            <a:endParaRPr lang="fr-FR" sz="1500" b="1" dirty="0">
              <a:solidFill>
                <a:srgbClr val="0070C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79512" y="4578682"/>
            <a:ext cx="32403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b="1" dirty="0" smtClean="0">
                <a:solidFill>
                  <a:srgbClr val="0070C0"/>
                </a:solidFill>
              </a:rPr>
              <a:t>Réduction gaspillage alimentaire</a:t>
            </a:r>
            <a:endParaRPr lang="fr-FR" sz="1500" b="1" dirty="0">
              <a:solidFill>
                <a:srgbClr val="0070C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48472" y="488703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200" b="1" dirty="0"/>
              <a:t>Soit jusqu'à 1/2 objectif d'atténuation France 2030 ! </a:t>
            </a:r>
          </a:p>
        </p:txBody>
      </p:sp>
    </p:spTree>
    <p:extLst>
      <p:ext uri="{BB962C8B-B14F-4D97-AF65-F5344CB8AC3E}">
        <p14:creationId xmlns:p14="http://schemas.microsoft.com/office/powerpoint/2010/main" val="307893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23478"/>
            <a:ext cx="8229600" cy="857250"/>
          </a:xfrm>
        </p:spPr>
        <p:txBody>
          <a:bodyPr/>
          <a:lstStyle/>
          <a:p>
            <a:r>
              <a:rPr lang="fr-FR" dirty="0" smtClean="0"/>
              <a:t>Une condition : réussir l’adaptation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987574"/>
            <a:ext cx="8229600" cy="394334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fr-FR" b="1" dirty="0">
                <a:solidFill>
                  <a:srgbClr val="0070C0"/>
                </a:solidFill>
              </a:rPr>
              <a:t>GIEC : 3 risques pour l'Europe</a:t>
            </a:r>
            <a:endParaRPr lang="fr-FR" dirty="0">
              <a:solidFill>
                <a:srgbClr val="0070C0"/>
              </a:solidFill>
            </a:endParaRPr>
          </a:p>
          <a:p>
            <a:r>
              <a:rPr lang="fr-FR" b="1" dirty="0"/>
              <a:t>Relation eau et agriculture :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- </a:t>
            </a:r>
            <a:r>
              <a:rPr lang="fr-FR" dirty="0"/>
              <a:t>augmentation des besoins en eau</a:t>
            </a:r>
          </a:p>
          <a:p>
            <a:pPr marL="0" indent="0">
              <a:buNone/>
            </a:pPr>
            <a:r>
              <a:rPr lang="fr-FR" dirty="0" smtClean="0"/>
              <a:t>    - </a:t>
            </a:r>
            <a:r>
              <a:rPr lang="fr-FR" dirty="0"/>
              <a:t>des étiages + longs et + sévères</a:t>
            </a:r>
          </a:p>
          <a:p>
            <a:r>
              <a:rPr lang="fr-FR" b="1" dirty="0"/>
              <a:t>Mal-urbanisation / inondations</a:t>
            </a:r>
            <a:endParaRPr lang="fr-FR" dirty="0"/>
          </a:p>
          <a:p>
            <a:r>
              <a:rPr lang="fr-FR" b="1" dirty="0"/>
              <a:t>Canicules / santé et productivité</a:t>
            </a:r>
            <a:endParaRPr lang="fr-FR" dirty="0"/>
          </a:p>
          <a:p>
            <a:pPr marL="0" indent="0">
              <a:buNone/>
            </a:pPr>
            <a:r>
              <a:rPr lang="fr-FR" b="1" dirty="0">
                <a:solidFill>
                  <a:srgbClr val="0070C0"/>
                </a:solidFill>
              </a:rPr>
              <a:t>= Besoin infrastructures hydrauliques + </a:t>
            </a:r>
            <a:endParaRPr lang="fr-FR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rgbClr val="0070C0"/>
                </a:solidFill>
              </a:rPr>
              <a:t>extension </a:t>
            </a:r>
            <a:r>
              <a:rPr lang="fr-FR" b="1" dirty="0">
                <a:solidFill>
                  <a:srgbClr val="0070C0"/>
                </a:solidFill>
              </a:rPr>
              <a:t>et efficience de l'irrigation pour prévenir les risques, sécuriser les </a:t>
            </a:r>
            <a:r>
              <a:rPr lang="fr-FR" b="1" dirty="0" smtClean="0">
                <a:solidFill>
                  <a:srgbClr val="0070C0"/>
                </a:solidFill>
              </a:rPr>
              <a:t>systèmes</a:t>
            </a:r>
            <a:endParaRPr lang="fr-FR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fr-FR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rgbClr val="0070C0"/>
                </a:solidFill>
              </a:rPr>
              <a:t>Adaptation secteur des terres = </a:t>
            </a:r>
            <a:endParaRPr lang="fr-FR" dirty="0" smtClean="0">
              <a:solidFill>
                <a:srgbClr val="0070C0"/>
              </a:solidFill>
            </a:endParaRPr>
          </a:p>
          <a:p>
            <a:r>
              <a:rPr lang="fr-FR" b="1" dirty="0" smtClean="0"/>
              <a:t>Accès à l'eau, stockage, extension / efficience de l'irrigation  </a:t>
            </a:r>
          </a:p>
          <a:p>
            <a:r>
              <a:rPr lang="fr-FR" b="1" dirty="0" smtClean="0"/>
              <a:t>Agro-écologie </a:t>
            </a:r>
            <a:endParaRPr lang="fr-FR" dirty="0" smtClean="0"/>
          </a:p>
          <a:p>
            <a:r>
              <a:rPr lang="fr-FR" b="1" dirty="0" smtClean="0"/>
              <a:t>Autres : accès à semences adaptées, raccourcissement des </a:t>
            </a:r>
          </a:p>
          <a:p>
            <a:pPr marL="0" indent="0">
              <a:buNone/>
            </a:pPr>
            <a:r>
              <a:rPr lang="fr-FR" b="1" dirty="0"/>
              <a:t> </a:t>
            </a:r>
            <a:r>
              <a:rPr lang="fr-FR" b="1" dirty="0" smtClean="0"/>
              <a:t>     cycles (forêts)...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481937"/>
            <a:ext cx="1573936" cy="135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650" y="1054922"/>
            <a:ext cx="3731734" cy="1865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840181" y="1347614"/>
            <a:ext cx="22764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 err="1"/>
              <a:t>Méditerranéïsation</a:t>
            </a:r>
            <a:r>
              <a:rPr lang="fr-FR" sz="1000" dirty="0"/>
              <a:t> </a:t>
            </a:r>
            <a:endParaRPr lang="fr-FR" sz="1000" dirty="0" smtClean="0"/>
          </a:p>
          <a:p>
            <a:r>
              <a:rPr lang="fr-FR" sz="1000" dirty="0" smtClean="0"/>
              <a:t>: </a:t>
            </a:r>
            <a:r>
              <a:rPr lang="fr-FR" sz="1000" dirty="0"/>
              <a:t>ex </a:t>
            </a:r>
            <a:r>
              <a:rPr lang="fr-FR" sz="1000" dirty="0" smtClean="0"/>
              <a:t>forêt</a:t>
            </a:r>
            <a:endParaRPr lang="fr-FR" sz="1000" dirty="0"/>
          </a:p>
        </p:txBody>
      </p:sp>
    </p:spTree>
    <p:extLst>
      <p:ext uri="{BB962C8B-B14F-4D97-AF65-F5344CB8AC3E}">
        <p14:creationId xmlns:p14="http://schemas.microsoft.com/office/powerpoint/2010/main" val="10347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1213643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Des ressources en eau inégalement réparties</a:t>
            </a:r>
            <a:br>
              <a:rPr lang="fr-FR" dirty="0" smtClean="0"/>
            </a:br>
            <a:r>
              <a:rPr lang="fr-FR" dirty="0" smtClean="0"/>
              <a:t>290 millions de méditerranéens en pénurie en 2050?</a:t>
            </a:r>
            <a:br>
              <a:rPr lang="fr-FR" dirty="0" smtClean="0"/>
            </a:br>
            <a:r>
              <a:rPr lang="fr-FR" sz="2200" dirty="0" smtClean="0"/>
              <a:t> (64 en 2010)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35134"/>
            <a:ext cx="252095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01" y="1563638"/>
            <a:ext cx="25923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203598"/>
            <a:ext cx="3446512" cy="172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8485" y="3075806"/>
            <a:ext cx="896448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>
                <a:solidFill>
                  <a:schemeClr val="accent1"/>
                </a:solidFill>
              </a:rPr>
              <a:t>La France a la chance de disposer d'une ressource en eau abondante, encore très peu stockée :</a:t>
            </a:r>
            <a:r>
              <a:rPr lang="fr-FR" sz="1600" b="1" dirty="0"/>
              <a:t> </a:t>
            </a:r>
            <a:endParaRPr lang="fr-FR" sz="1600" dirty="0"/>
          </a:p>
          <a:p>
            <a:r>
              <a:rPr lang="fr-FR" sz="1600" dirty="0"/>
              <a:t> Total « consommé »  = 5,35 km³/an</a:t>
            </a:r>
          </a:p>
          <a:p>
            <a:r>
              <a:rPr lang="fr-FR" sz="1600" dirty="0"/>
              <a:t> Total ressource mobilisable = 175 km³/an</a:t>
            </a:r>
          </a:p>
          <a:p>
            <a:r>
              <a:rPr lang="fr-FR" sz="1600" dirty="0"/>
              <a:t> Part consommé/écoulements = 3 %</a:t>
            </a:r>
          </a:p>
          <a:p>
            <a:r>
              <a:rPr lang="fr-FR" sz="1600" dirty="0"/>
              <a:t> Capacité stockage </a:t>
            </a:r>
            <a:r>
              <a:rPr lang="fr-FR" sz="1600" dirty="0" err="1"/>
              <a:t>env</a:t>
            </a:r>
            <a:r>
              <a:rPr lang="fr-FR" sz="1600" dirty="0"/>
              <a:t> 3 % contre 50 % Ebre (Espagne) et 200 % Oum er </a:t>
            </a:r>
            <a:r>
              <a:rPr lang="fr-FR" sz="1600" dirty="0" err="1"/>
              <a:t>Rbia</a:t>
            </a:r>
            <a:r>
              <a:rPr lang="fr-FR" sz="1600" dirty="0"/>
              <a:t> (Maroc)</a:t>
            </a:r>
          </a:p>
        </p:txBody>
      </p:sp>
      <p:sp>
        <p:nvSpPr>
          <p:cNvPr id="5" name="Rectangle 4"/>
          <p:cNvSpPr/>
          <p:nvPr/>
        </p:nvSpPr>
        <p:spPr>
          <a:xfrm>
            <a:off x="168484" y="4443958"/>
            <a:ext cx="86519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solidFill>
                  <a:schemeClr val="accent1"/>
                </a:solidFill>
              </a:rPr>
              <a:t>Les pays riches en eau devront contribuer à sécuriser (commerce) </a:t>
            </a:r>
            <a:r>
              <a:rPr lang="fr-FR" b="1" dirty="0" smtClean="0">
                <a:solidFill>
                  <a:schemeClr val="accent1"/>
                </a:solidFill>
              </a:rPr>
              <a:t>les approvisionnements </a:t>
            </a:r>
            <a:r>
              <a:rPr lang="fr-FR" b="1" dirty="0">
                <a:solidFill>
                  <a:schemeClr val="accent1"/>
                </a:solidFill>
              </a:rPr>
              <a:t>alimentaires croissants des pays en pénurie </a:t>
            </a:r>
            <a:endParaRPr lang="fr-FR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53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1141635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Mieux valoriser aussi </a:t>
            </a:r>
            <a:r>
              <a:rPr lang="fr-FR" dirty="0" smtClean="0">
                <a:solidFill>
                  <a:srgbClr val="0070C0"/>
                </a:solidFill>
              </a:rPr>
              <a:t>l‘eau et les sols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>
                <a:solidFill>
                  <a:srgbClr val="0070C0"/>
                </a:solidFill>
              </a:rPr>
              <a:t>Agro-écologie </a:t>
            </a:r>
            <a:r>
              <a:rPr lang="fr-FR" dirty="0" smtClean="0"/>
              <a:t>= + de productivité, </a:t>
            </a:r>
            <a:br>
              <a:rPr lang="fr-FR" dirty="0" smtClean="0"/>
            </a:br>
            <a:r>
              <a:rPr lang="fr-FR" dirty="0" smtClean="0"/>
              <a:t>de résilience et de stockage de carbone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91630"/>
            <a:ext cx="7848872" cy="3548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439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Un exemple de </a:t>
            </a:r>
            <a:r>
              <a:rPr lang="fr-FR" dirty="0" err="1" smtClean="0"/>
              <a:t>recarbonation</a:t>
            </a:r>
            <a:r>
              <a:rPr lang="fr-FR" dirty="0" smtClean="0"/>
              <a:t> de la biosphère : </a:t>
            </a:r>
            <a:br>
              <a:rPr lang="fr-FR" dirty="0" smtClean="0"/>
            </a:br>
            <a:r>
              <a:rPr lang="fr-FR" dirty="0" smtClean="0"/>
              <a:t>agriculture de conservation en grandes cultures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6816" y="1779663"/>
            <a:ext cx="8229600" cy="345638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endParaRPr lang="fr-FR" sz="1700" dirty="0"/>
          </a:p>
          <a:p>
            <a:pPr marL="0" indent="0">
              <a:spcBef>
                <a:spcPts val="0"/>
              </a:spcBef>
              <a:buNone/>
            </a:pPr>
            <a:r>
              <a:rPr lang="fr-FR" sz="1700" b="1" i="1" dirty="0"/>
              <a:t>Exemple de l'exploitation </a:t>
            </a:r>
            <a:r>
              <a:rPr lang="fr-FR" sz="1700" b="1" i="1" dirty="0" smtClean="0"/>
              <a:t>de M. </a:t>
            </a:r>
            <a:r>
              <a:rPr lang="fr-FR" sz="1700" b="1" i="1" dirty="0"/>
              <a:t>Brandt en Ohio :</a:t>
            </a:r>
          </a:p>
          <a:p>
            <a:pPr>
              <a:spcBef>
                <a:spcPts val="0"/>
              </a:spcBef>
            </a:pPr>
            <a:r>
              <a:rPr lang="fr-FR" sz="1700" dirty="0" smtClean="0"/>
              <a:t> </a:t>
            </a:r>
            <a:r>
              <a:rPr lang="fr-FR" sz="1700" dirty="0"/>
              <a:t>1150 acres</a:t>
            </a:r>
          </a:p>
          <a:p>
            <a:pPr>
              <a:spcBef>
                <a:spcPts val="0"/>
              </a:spcBef>
            </a:pPr>
            <a:r>
              <a:rPr lang="fr-FR" sz="1700" dirty="0"/>
              <a:t> non </a:t>
            </a:r>
            <a:r>
              <a:rPr lang="fr-FR" sz="1700" dirty="0" smtClean="0"/>
              <a:t>labour  </a:t>
            </a:r>
            <a:r>
              <a:rPr lang="fr-FR" sz="1700" dirty="0"/>
              <a:t>depuis 1971</a:t>
            </a:r>
          </a:p>
          <a:p>
            <a:pPr>
              <a:spcBef>
                <a:spcPts val="0"/>
              </a:spcBef>
            </a:pPr>
            <a:r>
              <a:rPr lang="fr-FR" sz="1700" dirty="0"/>
              <a:t> semis SCV depuis 1978</a:t>
            </a:r>
          </a:p>
          <a:p>
            <a:pPr>
              <a:spcBef>
                <a:spcPts val="0"/>
              </a:spcBef>
            </a:pPr>
            <a:r>
              <a:rPr lang="fr-FR" sz="1700" dirty="0"/>
              <a:t> </a:t>
            </a:r>
            <a:r>
              <a:rPr lang="fr-FR" sz="1700" dirty="0" smtClean="0"/>
              <a:t>Cultures </a:t>
            </a:r>
            <a:r>
              <a:rPr lang="fr-FR" sz="1700" dirty="0"/>
              <a:t>dérobées, associées. Fort recours aux légumineuses. </a:t>
            </a:r>
            <a:endParaRPr lang="fr-FR" sz="1700" dirty="0" smtClean="0"/>
          </a:p>
          <a:p>
            <a:pPr>
              <a:spcBef>
                <a:spcPts val="0"/>
              </a:spcBef>
            </a:pPr>
            <a:r>
              <a:rPr lang="fr-FR" sz="1700" dirty="0" smtClean="0"/>
              <a:t> Élimination </a:t>
            </a:r>
            <a:r>
              <a:rPr lang="fr-FR" sz="1700" dirty="0"/>
              <a:t>des cultures  intermédiaires par </a:t>
            </a:r>
            <a:r>
              <a:rPr lang="fr-FR" sz="1700" dirty="0" smtClean="0"/>
              <a:t>roulage. </a:t>
            </a:r>
            <a:endParaRPr lang="fr-FR" sz="1700" dirty="0"/>
          </a:p>
          <a:p>
            <a:pPr>
              <a:spcBef>
                <a:spcPts val="0"/>
              </a:spcBef>
            </a:pPr>
            <a:r>
              <a:rPr lang="fr-FR" sz="1700" dirty="0"/>
              <a:t> Innovation continue  </a:t>
            </a:r>
          </a:p>
          <a:p>
            <a:pPr marL="0" indent="0">
              <a:spcBef>
                <a:spcPts val="0"/>
              </a:spcBef>
              <a:buNone/>
            </a:pPr>
            <a:endParaRPr lang="fr-FR" sz="700" dirty="0"/>
          </a:p>
          <a:p>
            <a:pPr>
              <a:spcBef>
                <a:spcPts val="0"/>
              </a:spcBef>
            </a:pPr>
            <a:r>
              <a:rPr lang="fr-FR" sz="1700" dirty="0"/>
              <a:t> Taux de matière organique passé de 0,5 à 8 % de 1971 à 2015</a:t>
            </a:r>
          </a:p>
          <a:p>
            <a:pPr>
              <a:spcBef>
                <a:spcPts val="0"/>
              </a:spcBef>
            </a:pPr>
            <a:r>
              <a:rPr lang="fr-FR" sz="1700" dirty="0"/>
              <a:t> Baisse de consommation  de pesticides jusqu'à 90 %</a:t>
            </a:r>
          </a:p>
          <a:p>
            <a:pPr>
              <a:spcBef>
                <a:spcPts val="0"/>
              </a:spcBef>
            </a:pPr>
            <a:r>
              <a:rPr lang="fr-FR" sz="1700" dirty="0"/>
              <a:t> Rendements : + 15 % (maïs) à + 45 % (soja) / moyenne locale</a:t>
            </a:r>
          </a:p>
          <a:p>
            <a:pPr>
              <a:spcBef>
                <a:spcPts val="0"/>
              </a:spcBef>
            </a:pPr>
            <a:r>
              <a:rPr lang="fr-FR" sz="1700" dirty="0"/>
              <a:t> Coûts de production 210 $/acre (moyenne locale 480$) </a:t>
            </a:r>
            <a:endParaRPr lang="fr-FR" sz="17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1388435" y="105958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70C0"/>
                </a:solidFill>
              </a:rPr>
              <a:t>Nées années 1930 aux USA en réponse aux sécheresses, tempêtes de sable</a:t>
            </a:r>
          </a:p>
          <a:p>
            <a:pPr algn="ctr"/>
            <a:r>
              <a:rPr lang="fr-FR" b="1" dirty="0">
                <a:solidFill>
                  <a:srgbClr val="0070C0"/>
                </a:solidFill>
              </a:rPr>
              <a:t>105 millions ha au niveau mondial dont 25 au Brésil</a:t>
            </a:r>
          </a:p>
          <a:p>
            <a:r>
              <a:rPr lang="fr-FR" b="1" dirty="0">
                <a:solidFill>
                  <a:srgbClr val="0070C0"/>
                </a:solidFill>
              </a:rPr>
              <a:t>	  </a:t>
            </a:r>
            <a:r>
              <a:rPr lang="fr-FR" b="1" dirty="0" smtClean="0">
                <a:solidFill>
                  <a:srgbClr val="0070C0"/>
                </a:solidFill>
              </a:rPr>
              <a:t>    ● rendements</a:t>
            </a:r>
            <a:r>
              <a:rPr lang="fr-FR" b="1" dirty="0">
                <a:solidFill>
                  <a:srgbClr val="0070C0"/>
                </a:solidFill>
              </a:rPr>
              <a:t> : + 20 à 120 % </a:t>
            </a:r>
            <a:r>
              <a:rPr lang="fr-FR" b="1" dirty="0" smtClean="0">
                <a:solidFill>
                  <a:srgbClr val="0070C0"/>
                </a:solidFill>
              </a:rPr>
              <a:t>	 </a:t>
            </a:r>
            <a:r>
              <a:rPr lang="fr-FR" b="1" dirty="0">
                <a:solidFill>
                  <a:srgbClr val="0070C0"/>
                </a:solidFill>
              </a:rPr>
              <a:t>● </a:t>
            </a:r>
            <a:r>
              <a:rPr lang="fr-FR" b="1" dirty="0" smtClean="0">
                <a:solidFill>
                  <a:srgbClr val="0070C0"/>
                </a:solidFill>
              </a:rPr>
              <a:t>eau</a:t>
            </a:r>
            <a:r>
              <a:rPr lang="fr-FR" b="1" dirty="0">
                <a:solidFill>
                  <a:srgbClr val="0070C0"/>
                </a:solidFill>
              </a:rPr>
              <a:t> : - 20 à - 50 %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44213"/>
            <a:ext cx="2951350" cy="19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370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563638"/>
            <a:ext cx="2555776" cy="2448272"/>
          </a:xfrm>
        </p:spPr>
        <p:txBody>
          <a:bodyPr>
            <a:normAutofit/>
          </a:bodyPr>
          <a:lstStyle/>
          <a:p>
            <a:r>
              <a:rPr lang="fr-FR" dirty="0" smtClean="0"/>
              <a:t>Un exemple de </a:t>
            </a:r>
            <a:r>
              <a:rPr lang="fr-FR" dirty="0" err="1" smtClean="0"/>
              <a:t>recarbonation</a:t>
            </a:r>
            <a:r>
              <a:rPr lang="fr-FR" dirty="0" smtClean="0"/>
              <a:t> de la biosphère</a:t>
            </a:r>
            <a:endParaRPr lang="fr-FR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110" y="123478"/>
            <a:ext cx="6381335" cy="494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898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470"/>
            <a:ext cx="8229600" cy="857250"/>
          </a:xfrm>
        </p:spPr>
        <p:txBody>
          <a:bodyPr/>
          <a:lstStyle/>
          <a:p>
            <a:r>
              <a:rPr lang="fr-FR" dirty="0" smtClean="0"/>
              <a:t>Un exemple de </a:t>
            </a:r>
            <a:r>
              <a:rPr lang="fr-FR" dirty="0" err="1" smtClean="0"/>
              <a:t>recarbonation</a:t>
            </a:r>
            <a:r>
              <a:rPr lang="fr-FR" dirty="0" smtClean="0"/>
              <a:t> en Méditerranée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15566"/>
            <a:ext cx="3126244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75962"/>
            <a:ext cx="3485368" cy="1949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825009"/>
            <a:ext cx="3660801" cy="2141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731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0872" y="205978"/>
            <a:ext cx="8229600" cy="1069627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COP 21 / Agenda des Solutions :  </a:t>
            </a:r>
            <a:br>
              <a:rPr lang="fr-FR" dirty="0" smtClean="0"/>
            </a:br>
            <a:r>
              <a:rPr lang="fr-FR" dirty="0" smtClean="0"/>
              <a:t>L’initiative « 4 pour 1000 : des sols pour la sécurité alimentaire et le climat »</a:t>
            </a:r>
            <a:endParaRPr lang="fr-FR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92"/>
          <a:stretch/>
        </p:blipFill>
        <p:spPr bwMode="auto">
          <a:xfrm>
            <a:off x="179511" y="1510866"/>
            <a:ext cx="6869583" cy="3509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6" descr="Résultat de recherche d'images pour &quot;COP 21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9" name="AutoShape 8" descr="Résultat de recherche d'images pour &quot;COP 21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" name="AutoShape 10" descr="Afficher l'image d'origin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027" y="1779662"/>
            <a:ext cx="1898743" cy="2665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21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1069627"/>
          </a:xfrm>
        </p:spPr>
        <p:txBody>
          <a:bodyPr>
            <a:normAutofit/>
          </a:bodyPr>
          <a:lstStyle/>
          <a:p>
            <a:r>
              <a:rPr lang="fr-FR" dirty="0" smtClean="0"/>
              <a:t>Une priorité mondiale : </a:t>
            </a:r>
            <a:br>
              <a:rPr lang="fr-FR" dirty="0" smtClean="0"/>
            </a:br>
            <a:r>
              <a:rPr lang="fr-FR" dirty="0" smtClean="0"/>
              <a:t>le développement agricole et rural de l’Afrique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747863"/>
          </a:xfrm>
        </p:spPr>
        <p:txBody>
          <a:bodyPr>
            <a:normAutofit fontScale="92500" lnSpcReduction="20000"/>
          </a:bodyPr>
          <a:lstStyle/>
          <a:p>
            <a:endParaRPr lang="fr-FR" sz="1800" b="1" dirty="0" smtClean="0"/>
          </a:p>
          <a:p>
            <a:pPr marL="0" indent="0">
              <a:buNone/>
            </a:pPr>
            <a:r>
              <a:rPr lang="fr-FR" sz="1800" b="1" dirty="0" smtClean="0">
                <a:solidFill>
                  <a:srgbClr val="0070C0"/>
                </a:solidFill>
              </a:rPr>
              <a:t>Des </a:t>
            </a:r>
            <a:r>
              <a:rPr lang="fr-FR" sz="1800" b="1" dirty="0">
                <a:solidFill>
                  <a:srgbClr val="0070C0"/>
                </a:solidFill>
              </a:rPr>
              <a:t>indicateurs au rouge, une grande vulnérabilité</a:t>
            </a:r>
            <a:r>
              <a:rPr lang="fr-FR" sz="1800" dirty="0">
                <a:solidFill>
                  <a:srgbClr val="0070C0"/>
                </a:solidFill>
              </a:rPr>
              <a:t> </a:t>
            </a:r>
            <a:r>
              <a:rPr lang="fr-FR" sz="1800" dirty="0" smtClean="0">
                <a:solidFill>
                  <a:srgbClr val="0070C0"/>
                </a:solidFill>
              </a:rPr>
              <a:t>: </a:t>
            </a:r>
          </a:p>
          <a:p>
            <a:pPr marL="0" indent="0">
              <a:buNone/>
            </a:pPr>
            <a:r>
              <a:rPr lang="fr-FR" sz="1800" dirty="0" smtClean="0"/>
              <a:t>faible </a:t>
            </a:r>
            <a:r>
              <a:rPr lang="fr-FR" sz="1800" dirty="0"/>
              <a:t>productivité, peu d'irrigation,  forte déforestation, </a:t>
            </a:r>
            <a:endParaRPr lang="fr-FR" sz="1800" dirty="0" smtClean="0"/>
          </a:p>
          <a:p>
            <a:pPr marL="0" indent="0">
              <a:buNone/>
            </a:pPr>
            <a:r>
              <a:rPr lang="fr-FR" sz="1800" dirty="0" smtClean="0"/>
              <a:t>malnutrition</a:t>
            </a:r>
            <a:r>
              <a:rPr lang="fr-FR" sz="1800" dirty="0"/>
              <a:t>, dépendance alimentaire. </a:t>
            </a:r>
            <a:endParaRPr lang="fr-FR" sz="1800" dirty="0" smtClean="0"/>
          </a:p>
          <a:p>
            <a:pPr marL="0" indent="0">
              <a:buNone/>
            </a:pPr>
            <a:r>
              <a:rPr lang="fr-FR" sz="1800" dirty="0" smtClean="0"/>
              <a:t>3/4 </a:t>
            </a:r>
            <a:r>
              <a:rPr lang="fr-FR" sz="1800" dirty="0"/>
              <a:t>des sols sont dégradés ou très dégradés, </a:t>
            </a:r>
            <a:endParaRPr lang="fr-FR" sz="1800" dirty="0" smtClean="0"/>
          </a:p>
          <a:p>
            <a:pPr marL="0" indent="0">
              <a:buNone/>
            </a:pPr>
            <a:r>
              <a:rPr lang="fr-FR" sz="1800" dirty="0" smtClean="0"/>
              <a:t>perte </a:t>
            </a:r>
            <a:r>
              <a:rPr lang="fr-FR" sz="1800" dirty="0"/>
              <a:t>de 6 millions ha/an</a:t>
            </a:r>
          </a:p>
          <a:p>
            <a:pPr marL="0" indent="0">
              <a:buNone/>
            </a:pPr>
            <a:endParaRPr lang="fr-FR" sz="900" dirty="0"/>
          </a:p>
          <a:p>
            <a:pPr marL="0" indent="0">
              <a:buNone/>
            </a:pPr>
            <a:r>
              <a:rPr lang="fr-FR" sz="1800" b="1" dirty="0" smtClean="0">
                <a:solidFill>
                  <a:srgbClr val="0070C0"/>
                </a:solidFill>
              </a:rPr>
              <a:t>Des </a:t>
            </a:r>
            <a:r>
              <a:rPr lang="fr-FR" sz="1800" b="1" dirty="0">
                <a:solidFill>
                  <a:srgbClr val="0070C0"/>
                </a:solidFill>
              </a:rPr>
              <a:t>besoins gigantesques</a:t>
            </a:r>
            <a:r>
              <a:rPr lang="fr-FR" sz="1800" dirty="0">
                <a:solidFill>
                  <a:srgbClr val="0070C0"/>
                </a:solidFill>
              </a:rPr>
              <a:t> : </a:t>
            </a:r>
            <a:endParaRPr lang="fr-FR" sz="18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fr-FR" sz="1800" dirty="0" smtClean="0"/>
              <a:t>alimentation</a:t>
            </a:r>
            <a:r>
              <a:rPr lang="fr-FR" sz="1800" dirty="0"/>
              <a:t>, emplois</a:t>
            </a:r>
            <a:r>
              <a:rPr lang="fr-FR" sz="1800" dirty="0" smtClean="0"/>
              <a:t>,</a:t>
            </a:r>
          </a:p>
          <a:p>
            <a:pPr marL="0" indent="0">
              <a:buNone/>
            </a:pPr>
            <a:r>
              <a:rPr lang="fr-FR" sz="1800" dirty="0" smtClean="0"/>
              <a:t> </a:t>
            </a:r>
            <a:r>
              <a:rPr lang="fr-FR" sz="1800" dirty="0"/>
              <a:t>équilibre </a:t>
            </a:r>
            <a:r>
              <a:rPr lang="fr-FR" sz="1800" dirty="0" smtClean="0"/>
              <a:t>urbain/rural</a:t>
            </a:r>
          </a:p>
          <a:p>
            <a:pPr marL="0" indent="0">
              <a:buNone/>
            </a:pPr>
            <a:endParaRPr lang="fr-FR" sz="1800" b="1" dirty="0" smtClean="0"/>
          </a:p>
          <a:p>
            <a:pPr marL="0" indent="0">
              <a:buNone/>
            </a:pPr>
            <a:r>
              <a:rPr lang="fr-FR" sz="1800" b="1" dirty="0" smtClean="0"/>
              <a:t>Heureusement </a:t>
            </a:r>
            <a:r>
              <a:rPr lang="fr-FR" sz="1800" b="1" dirty="0"/>
              <a:t>aussi des atouts (eau mobilisable) </a:t>
            </a:r>
            <a:endParaRPr lang="fr-FR" sz="1800" b="1" dirty="0" smtClean="0"/>
          </a:p>
          <a:p>
            <a:pPr marL="0" indent="0">
              <a:buNone/>
            </a:pPr>
            <a:r>
              <a:rPr lang="fr-FR" sz="1800" b="1" dirty="0" smtClean="0"/>
              <a:t>et </a:t>
            </a:r>
            <a:r>
              <a:rPr lang="fr-FR" sz="1800" b="1" dirty="0"/>
              <a:t>des réussites locales exemplaires de reverdissement </a:t>
            </a:r>
            <a:endParaRPr lang="fr-FR" sz="1800" b="1" dirty="0" smtClean="0"/>
          </a:p>
          <a:p>
            <a:pPr marL="0" indent="0">
              <a:buNone/>
            </a:pPr>
            <a:r>
              <a:rPr lang="fr-FR" sz="1800" b="1" dirty="0" smtClean="0">
                <a:solidFill>
                  <a:srgbClr val="0070C0"/>
                </a:solidFill>
              </a:rPr>
              <a:t>Mais </a:t>
            </a:r>
            <a:r>
              <a:rPr lang="fr-FR" sz="1800" b="1" dirty="0">
                <a:solidFill>
                  <a:srgbClr val="0070C0"/>
                </a:solidFill>
              </a:rPr>
              <a:t>comment réussir une transition à grande échelle ?</a:t>
            </a:r>
            <a:endParaRPr lang="fr-FR" sz="18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fr-FR" sz="1800" dirty="0"/>
          </a:p>
          <a:p>
            <a:endParaRPr lang="fr-FR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607" y="3097714"/>
            <a:ext cx="2034012" cy="2090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227" y="1131590"/>
            <a:ext cx="3276773" cy="2242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21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Quelles priorités en conclusion?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467544" y="-1444734"/>
            <a:ext cx="8496944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/>
            <a:endParaRPr lang="fr-FR" b="1" dirty="0" smtClean="0">
              <a:solidFill>
                <a:srgbClr val="3333FF"/>
              </a:solidFill>
              <a:latin typeface="Arial"/>
            </a:endParaRPr>
          </a:p>
          <a:p>
            <a:pPr marR="0"/>
            <a:endParaRPr lang="fr-FR" b="1" dirty="0">
              <a:solidFill>
                <a:srgbClr val="3333FF"/>
              </a:solidFill>
              <a:latin typeface="Arial"/>
            </a:endParaRPr>
          </a:p>
          <a:p>
            <a:pPr marR="0"/>
            <a:endParaRPr lang="fr-FR" b="1" dirty="0" smtClean="0">
              <a:solidFill>
                <a:srgbClr val="3333FF"/>
              </a:solidFill>
              <a:latin typeface="Arial"/>
            </a:endParaRPr>
          </a:p>
          <a:p>
            <a:pPr marR="0"/>
            <a:endParaRPr lang="fr-FR" b="1" dirty="0">
              <a:solidFill>
                <a:srgbClr val="3333FF"/>
              </a:solidFill>
              <a:latin typeface="Arial"/>
            </a:endParaRPr>
          </a:p>
          <a:p>
            <a:pPr marR="0"/>
            <a:endParaRPr lang="fr-FR" b="1" dirty="0" smtClean="0">
              <a:solidFill>
                <a:srgbClr val="3333FF"/>
              </a:solidFill>
              <a:latin typeface="Arial"/>
            </a:endParaRPr>
          </a:p>
          <a:p>
            <a:pPr marR="0"/>
            <a:endParaRPr lang="fr-FR" b="1" dirty="0">
              <a:solidFill>
                <a:srgbClr val="3333FF"/>
              </a:solidFill>
              <a:latin typeface="Arial"/>
            </a:endParaRPr>
          </a:p>
          <a:p>
            <a:pPr marR="0"/>
            <a:endParaRPr lang="fr-FR" b="1" dirty="0" smtClean="0">
              <a:solidFill>
                <a:srgbClr val="3333FF"/>
              </a:solidFill>
              <a:latin typeface="Arial"/>
            </a:endParaRPr>
          </a:p>
          <a:p>
            <a:pPr marR="0"/>
            <a:endParaRPr lang="fr-FR" b="1" dirty="0">
              <a:solidFill>
                <a:srgbClr val="3333FF"/>
              </a:solidFill>
              <a:latin typeface="Arial"/>
            </a:endParaRPr>
          </a:p>
          <a:p>
            <a:pPr marR="0"/>
            <a:endParaRPr lang="fr-FR" b="1" dirty="0" smtClean="0">
              <a:solidFill>
                <a:srgbClr val="3333FF"/>
              </a:solidFill>
              <a:latin typeface="Arial"/>
            </a:endParaRPr>
          </a:p>
          <a:p>
            <a:pPr marR="0"/>
            <a:r>
              <a:rPr lang="fr-FR" sz="1400" b="1" dirty="0" err="1" smtClean="0">
                <a:solidFill>
                  <a:srgbClr val="0070C0"/>
                </a:solidFill>
                <a:latin typeface="Arial"/>
              </a:rPr>
              <a:t>D</a:t>
            </a:r>
            <a:r>
              <a:rPr lang="fr-FR" sz="1400" b="1" dirty="0" err="1" smtClean="0">
                <a:solidFill>
                  <a:srgbClr val="0070C0"/>
                </a:solidFill>
                <a:latin typeface="Arial Unicode MS"/>
              </a:rPr>
              <a:t>écarboner</a:t>
            </a:r>
            <a:r>
              <a:rPr lang="fr-FR" sz="1400" b="1" dirty="0" smtClean="0">
                <a:solidFill>
                  <a:srgbClr val="0070C0"/>
                </a:solidFill>
                <a:latin typeface="Arial Unicode MS"/>
              </a:rPr>
              <a:t> </a:t>
            </a:r>
            <a:r>
              <a:rPr lang="fr-FR" sz="1400" b="1" dirty="0">
                <a:solidFill>
                  <a:srgbClr val="0070C0"/>
                </a:solidFill>
                <a:latin typeface="Arial Unicode MS"/>
              </a:rPr>
              <a:t>l'économie / </a:t>
            </a:r>
            <a:r>
              <a:rPr lang="fr-FR" sz="1400" b="1" dirty="0" err="1">
                <a:solidFill>
                  <a:srgbClr val="0070C0"/>
                </a:solidFill>
                <a:latin typeface="Arial Unicode MS"/>
              </a:rPr>
              <a:t>recarboner</a:t>
            </a:r>
            <a:r>
              <a:rPr lang="fr-FR" sz="1400" b="1" dirty="0">
                <a:solidFill>
                  <a:srgbClr val="0070C0"/>
                </a:solidFill>
                <a:latin typeface="Arial Unicode MS"/>
              </a:rPr>
              <a:t> la biosphère </a:t>
            </a:r>
            <a:endParaRPr lang="fr-FR" sz="1400" dirty="0">
              <a:solidFill>
                <a:srgbClr val="0070C0"/>
              </a:solidFill>
              <a:latin typeface="Arial Unicode MS"/>
            </a:endParaRPr>
          </a:p>
          <a:p>
            <a:pPr marR="0"/>
            <a:endParaRPr lang="fr-FR" sz="1400" dirty="0">
              <a:solidFill>
                <a:srgbClr val="0070C0"/>
              </a:solidFill>
              <a:latin typeface="Arial Unicode MS"/>
            </a:endParaRPr>
          </a:p>
          <a:p>
            <a:pPr marR="0"/>
            <a:r>
              <a:rPr lang="fr-FR" sz="1400" b="1" dirty="0">
                <a:solidFill>
                  <a:srgbClr val="0070C0"/>
                </a:solidFill>
                <a:latin typeface="Arial"/>
              </a:rPr>
              <a:t>Risques +++ d'insécurité alimentaire : pas d'action locale ou plan national </a:t>
            </a:r>
            <a:r>
              <a:rPr lang="fr-FR" sz="1400" b="1" dirty="0">
                <a:solidFill>
                  <a:srgbClr val="0070C0"/>
                </a:solidFill>
                <a:latin typeface="Arial Unicode MS"/>
              </a:rPr>
              <a:t>sans prise en compte de l'enjeu global (climat</a:t>
            </a:r>
            <a:r>
              <a:rPr lang="fr-FR" sz="1400" b="1" u="sng" dirty="0">
                <a:solidFill>
                  <a:srgbClr val="0070C0"/>
                </a:solidFill>
                <a:latin typeface="Arial Unicode MS"/>
              </a:rPr>
              <a:t> et </a:t>
            </a:r>
            <a:r>
              <a:rPr lang="fr-FR" sz="1400" b="1" dirty="0">
                <a:solidFill>
                  <a:srgbClr val="0070C0"/>
                </a:solidFill>
                <a:latin typeface="Arial Unicode MS"/>
              </a:rPr>
              <a:t>sécurité alimentaire).  </a:t>
            </a:r>
            <a:endParaRPr lang="fr-FR" sz="1400" dirty="0">
              <a:solidFill>
                <a:srgbClr val="0070C0"/>
              </a:solidFill>
              <a:latin typeface="Arial Unicode MS"/>
            </a:endParaRPr>
          </a:p>
          <a:p>
            <a:pPr marR="0"/>
            <a:r>
              <a:rPr lang="fr-FR" sz="1400" b="1" dirty="0">
                <a:solidFill>
                  <a:srgbClr val="0070C0"/>
                </a:solidFill>
                <a:latin typeface="Arial"/>
              </a:rPr>
              <a:t> </a:t>
            </a:r>
            <a:endParaRPr lang="fr-FR" sz="1400" dirty="0">
              <a:solidFill>
                <a:srgbClr val="0070C0"/>
              </a:solidFill>
              <a:latin typeface="Arial Unicode MS"/>
            </a:endParaRPr>
          </a:p>
          <a:p>
            <a:pPr marR="0"/>
            <a:r>
              <a:rPr lang="fr-FR" sz="1400" b="1" dirty="0">
                <a:solidFill>
                  <a:srgbClr val="0070C0"/>
                </a:solidFill>
                <a:latin typeface="Arial"/>
              </a:rPr>
              <a:t>S'appuyer sur l'agriculture familiale, valoriser l'eau, les sols et la forêt </a:t>
            </a:r>
            <a:r>
              <a:rPr lang="fr-FR" sz="1400" b="1" dirty="0">
                <a:solidFill>
                  <a:srgbClr val="0070C0"/>
                </a:solidFill>
                <a:latin typeface="Arial Unicode MS"/>
              </a:rPr>
              <a:t>réussir la transition agro-écologique.</a:t>
            </a:r>
            <a:endParaRPr lang="fr-FR" sz="1400" dirty="0">
              <a:solidFill>
                <a:srgbClr val="0070C0"/>
              </a:solidFill>
              <a:latin typeface="Arial Unicode MS"/>
            </a:endParaRPr>
          </a:p>
          <a:p>
            <a:pPr marR="0"/>
            <a:endParaRPr lang="fr-FR" sz="1400" dirty="0">
              <a:solidFill>
                <a:srgbClr val="0070C0"/>
              </a:solidFill>
              <a:latin typeface="Arial Unicode MS"/>
            </a:endParaRPr>
          </a:p>
          <a:p>
            <a:pPr marR="0"/>
            <a:r>
              <a:rPr lang="fr-FR" sz="1400" b="1" dirty="0">
                <a:solidFill>
                  <a:srgbClr val="0070C0"/>
                </a:solidFill>
                <a:latin typeface="Arial"/>
              </a:rPr>
              <a:t>Sortir des discours généraux sur « l'eau est rare », développer des  </a:t>
            </a:r>
            <a:r>
              <a:rPr lang="fr-FR" sz="1400" b="1" dirty="0">
                <a:solidFill>
                  <a:srgbClr val="0070C0"/>
                </a:solidFill>
                <a:latin typeface="Arial Unicode MS"/>
              </a:rPr>
              <a:t>solutions adaptées (offre et demande) à chaque territoire </a:t>
            </a:r>
            <a:r>
              <a:rPr lang="fr-FR" sz="1400" b="1" dirty="0">
                <a:latin typeface="Arial Unicode MS"/>
              </a:rPr>
              <a:t>/ conjuguer production, adaptation et atténuation</a:t>
            </a:r>
            <a:r>
              <a:rPr lang="fr-FR" sz="1400" b="1" dirty="0">
                <a:solidFill>
                  <a:srgbClr val="0070C0"/>
                </a:solidFill>
                <a:latin typeface="Arial Unicode MS"/>
              </a:rPr>
              <a:t>. Agir eau bleue/ eau verte</a:t>
            </a:r>
            <a:endParaRPr lang="fr-FR" sz="1400" dirty="0">
              <a:solidFill>
                <a:srgbClr val="0070C0"/>
              </a:solidFill>
              <a:latin typeface="Arial Unicode MS"/>
            </a:endParaRPr>
          </a:p>
          <a:p>
            <a:pPr marR="0"/>
            <a:endParaRPr lang="fr-FR" sz="1400" dirty="0">
              <a:solidFill>
                <a:srgbClr val="0070C0"/>
              </a:solidFill>
              <a:latin typeface="Arial Unicode MS"/>
            </a:endParaRPr>
          </a:p>
          <a:p>
            <a:pPr marR="0"/>
            <a:r>
              <a:rPr lang="fr-FR" sz="1400" b="1" dirty="0">
                <a:solidFill>
                  <a:srgbClr val="0070C0"/>
                </a:solidFill>
                <a:latin typeface="Arial"/>
              </a:rPr>
              <a:t>S'engager pour réussir la mutation territoriale /relever le défi alimentaire </a:t>
            </a:r>
            <a:r>
              <a:rPr lang="fr-FR" sz="1400" b="1" dirty="0">
                <a:solidFill>
                  <a:srgbClr val="0070C0"/>
                </a:solidFill>
                <a:latin typeface="Arial Unicode MS"/>
              </a:rPr>
              <a:t>et climatique. </a:t>
            </a:r>
            <a:endParaRPr lang="fr-FR" sz="1400" b="1" dirty="0" smtClean="0">
              <a:solidFill>
                <a:srgbClr val="0070C0"/>
              </a:solidFill>
              <a:latin typeface="Arial Unicode MS"/>
            </a:endParaRPr>
          </a:p>
          <a:p>
            <a:pPr marR="0"/>
            <a:r>
              <a:rPr lang="fr-FR" sz="1400" b="1" dirty="0" smtClean="0">
                <a:latin typeface="Arial Unicode MS"/>
              </a:rPr>
              <a:t>Ex</a:t>
            </a:r>
            <a:r>
              <a:rPr lang="fr-FR" sz="1400" b="1" dirty="0">
                <a:latin typeface="Arial Unicode MS"/>
              </a:rPr>
              <a:t>: </a:t>
            </a:r>
            <a:r>
              <a:rPr lang="fr-FR" sz="1400" b="1" dirty="0" smtClean="0">
                <a:latin typeface="Arial"/>
              </a:rPr>
              <a:t> </a:t>
            </a:r>
            <a:r>
              <a:rPr lang="fr-FR" sz="1400" b="1" dirty="0">
                <a:latin typeface="Arial"/>
              </a:rPr>
              <a:t>Pr</a:t>
            </a:r>
            <a:r>
              <a:rPr lang="fr-FR" sz="1400" b="1" dirty="0">
                <a:latin typeface="Arial Unicode MS"/>
              </a:rPr>
              <a:t>ojet agro-écologique pour la France, </a:t>
            </a:r>
            <a:endParaRPr lang="fr-FR" sz="1400" dirty="0">
              <a:latin typeface="Arial Unicode MS"/>
            </a:endParaRPr>
          </a:p>
          <a:p>
            <a:pPr marR="0"/>
            <a:r>
              <a:rPr lang="fr-FR" sz="1400" b="1" dirty="0">
                <a:latin typeface="Arial"/>
              </a:rPr>
              <a:t> </a:t>
            </a:r>
            <a:r>
              <a:rPr lang="fr-FR" sz="1400" b="1" dirty="0">
                <a:latin typeface="Arial"/>
              </a:rPr>
              <a:t> </a:t>
            </a:r>
            <a:r>
              <a:rPr lang="fr-FR" sz="1400" b="1" dirty="0" smtClean="0">
                <a:latin typeface="Arial"/>
              </a:rPr>
              <a:t>      </a:t>
            </a:r>
            <a:r>
              <a:rPr lang="fr-FR" sz="1400" b="1" dirty="0" smtClean="0">
                <a:latin typeface="Arial"/>
              </a:rPr>
              <a:t>COP </a:t>
            </a:r>
            <a:r>
              <a:rPr lang="fr-FR" sz="1400" b="1" dirty="0">
                <a:latin typeface="Arial"/>
              </a:rPr>
              <a:t>21 / </a:t>
            </a:r>
            <a:r>
              <a:rPr lang="fr-FR" sz="1400" b="1" i="1" dirty="0">
                <a:latin typeface="Arial Unicode MS"/>
              </a:rPr>
              <a:t>4 pour 1000 : des sols pour la sécurité alimentaire et le climat </a:t>
            </a:r>
            <a:endParaRPr lang="fr-FR" sz="1400" dirty="0">
              <a:latin typeface="Arial Unicode MS"/>
            </a:endParaRPr>
          </a:p>
          <a:p>
            <a:pPr marR="0"/>
            <a:endParaRPr lang="fr-FR" sz="1400" dirty="0">
              <a:solidFill>
                <a:srgbClr val="002060"/>
              </a:solidFill>
              <a:latin typeface="Arial Unicode MS"/>
            </a:endParaRPr>
          </a:p>
          <a:p>
            <a:pPr marR="0"/>
            <a:r>
              <a:rPr lang="fr-FR" b="1" dirty="0">
                <a:solidFill>
                  <a:srgbClr val="002060"/>
                </a:solidFill>
                <a:latin typeface="Arial"/>
              </a:rPr>
              <a:t>Quels visions, actions, politiques, financements, nouvelles  </a:t>
            </a:r>
            <a:r>
              <a:rPr lang="fr-FR" b="1" dirty="0">
                <a:solidFill>
                  <a:srgbClr val="002060"/>
                </a:solidFill>
                <a:latin typeface="Arial Unicode MS"/>
              </a:rPr>
              <a:t> relations ville/rural ?</a:t>
            </a:r>
            <a:r>
              <a:rPr lang="fr-FR" sz="1400" b="1" dirty="0">
                <a:solidFill>
                  <a:srgbClr val="002060"/>
                </a:solidFill>
                <a:latin typeface="Arial Unicode MS"/>
              </a:rPr>
              <a:t> </a:t>
            </a:r>
            <a:endParaRPr lang="fr-FR" sz="1400" dirty="0">
              <a:solidFill>
                <a:srgbClr val="002060"/>
              </a:solidFill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02321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11760" y="1330191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/>
              <a:t>Merci de votre attention</a:t>
            </a:r>
            <a:endParaRPr lang="fr-FR" sz="2400" dirty="0"/>
          </a:p>
          <a:p>
            <a:r>
              <a:rPr lang="fr-FR" sz="2400" b="1" dirty="0" smtClean="0"/>
              <a:t> </a:t>
            </a:r>
            <a:endParaRPr lang="fr-FR" sz="2400" dirty="0"/>
          </a:p>
        </p:txBody>
      </p:sp>
      <p:sp>
        <p:nvSpPr>
          <p:cNvPr id="4" name="Rectangle 3"/>
          <p:cNvSpPr/>
          <p:nvPr/>
        </p:nvSpPr>
        <p:spPr>
          <a:xfrm>
            <a:off x="2411760" y="2507217"/>
            <a:ext cx="61024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Guillaume Benoit</a:t>
            </a:r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Président du groupe « eau et sécurité alimentaire » </a:t>
            </a:r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du Partenariat français pour l'eau (PFE) </a:t>
            </a:r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Membre du CGAAER (MAAF)</a:t>
            </a:r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725" y="2613195"/>
            <a:ext cx="1152982" cy="726126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9" y="3339321"/>
            <a:ext cx="1006234" cy="61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79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373</Words>
  <Application>Microsoft Office PowerPoint</Application>
  <PresentationFormat>Affichage à l'écran (16:9)</PresentationFormat>
  <Paragraphs>142</Paragraphs>
  <Slides>18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Thème Office</vt:lpstr>
      <vt:lpstr>Présentation PowerPoint</vt:lpstr>
      <vt:lpstr>Une réflexion collective </vt:lpstr>
      <vt:lpstr>Le dérèglement climatique</vt:lpstr>
      <vt:lpstr> Le secteur des terres (agriculture, forêts et sols)  dans la problématique mondiale </vt:lpstr>
      <vt:lpstr> Des émissions de GES, mais aussi  de l'absorption et de la séquestration du carbone</vt:lpstr>
      <vt:lpstr>Réduire les émissions de 40 à 70% d’ici 2050/2010 = Décarboner l’économie + recarboner la biosphère</vt:lpstr>
      <vt:lpstr>Secteur des terres : « 20 à 60 % du potentiel mondial d'atténuation à l'horizon 2030 » (GIEC, 2014)</vt:lpstr>
      <vt:lpstr>AFOLU : potentiel d’atténuation France</vt:lpstr>
      <vt:lpstr>Une condition : réussir l’adaptation</vt:lpstr>
      <vt:lpstr>Des ressources en eau inégalement réparties 290 millions de méditerranéens en pénurie en 2050?  (64 en 2010) </vt:lpstr>
      <vt:lpstr>Mieux valoriser aussi l‘eau et les sols Agro-écologie = + de productivité,  de résilience et de stockage de carbone</vt:lpstr>
      <vt:lpstr>Un exemple de recarbonation de la biosphère :  agriculture de conservation en grandes cultures</vt:lpstr>
      <vt:lpstr>Un exemple de recarbonation de la biosphère</vt:lpstr>
      <vt:lpstr>Un exemple de recarbonation en Méditerranée</vt:lpstr>
      <vt:lpstr>COP 21 / Agenda des Solutions :   L’initiative « 4 pour 1000 : des sols pour la sécurité alimentaire et le climat »</vt:lpstr>
      <vt:lpstr>Une priorité mondiale :  le développement agricole et rural de l’Afrique</vt:lpstr>
      <vt:lpstr>Quelles priorités en conclusion?</vt:lpstr>
      <vt:lpstr>Présentation PowerPoint</vt:lpstr>
    </vt:vector>
  </TitlesOfParts>
  <Company>REF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Courty-Ahmed, Anne-Gaelle (RX)</dc:creator>
  <cp:lastModifiedBy>CRAN Melisa</cp:lastModifiedBy>
  <cp:revision>20</cp:revision>
  <dcterms:created xsi:type="dcterms:W3CDTF">2015-10-02T08:44:29Z</dcterms:created>
  <dcterms:modified xsi:type="dcterms:W3CDTF">2015-10-12T21:52:49Z</dcterms:modified>
</cp:coreProperties>
</file>