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0" r:id="rId4"/>
    <p:sldId id="268" r:id="rId5"/>
    <p:sldId id="267" r:id="rId6"/>
    <p:sldId id="266" r:id="rId7"/>
    <p:sldId id="263" r:id="rId8"/>
    <p:sldId id="281" r:id="rId9"/>
    <p:sldId id="262" r:id="rId10"/>
    <p:sldId id="277" r:id="rId11"/>
    <p:sldId id="278" r:id="rId12"/>
    <p:sldId id="282" r:id="rId13"/>
    <p:sldId id="264" r:id="rId14"/>
    <p:sldId id="285" r:id="rId15"/>
    <p:sldId id="261" r:id="rId16"/>
    <p:sldId id="273" r:id="rId17"/>
    <p:sldId id="274" r:id="rId18"/>
    <p:sldId id="275" r:id="rId19"/>
    <p:sldId id="279" r:id="rId20"/>
    <p:sldId id="283" r:id="rId21"/>
    <p:sldId id="284" r:id="rId22"/>
    <p:sldId id="257" r:id="rId23"/>
    <p:sldId id="280" r:id="rId2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62" autoAdjust="0"/>
    <p:restoredTop sz="86355" autoAdjust="0"/>
  </p:normalViewPr>
  <p:slideViewPr>
    <p:cSldViewPr>
      <p:cViewPr>
        <p:scale>
          <a:sx n="90" d="100"/>
          <a:sy n="90" d="100"/>
        </p:scale>
        <p:origin x="125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dPt>
            <c:idx val="0"/>
            <c:bubble3D val="0"/>
            <c:spPr>
              <a:solidFill>
                <a:srgbClr val="FFC000"/>
              </a:solidFill>
              <a:ln>
                <a:solidFill>
                  <a:srgbClr val="000000"/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000000"/>
                </a:solidFill>
              </a:ln>
            </c:spPr>
          </c:dPt>
          <c:dPt>
            <c:idx val="2"/>
            <c:bubble3D val="0"/>
            <c:spPr>
              <a:solidFill>
                <a:srgbClr val="7030A0"/>
              </a:solidFill>
              <a:ln>
                <a:solidFill>
                  <a:srgbClr val="000000"/>
                </a:solidFill>
              </a:ln>
            </c:spPr>
          </c:dPt>
          <c:dPt>
            <c:idx val="3"/>
            <c:bubble3D val="0"/>
            <c:spPr>
              <a:solidFill>
                <a:srgbClr val="008000"/>
              </a:solidFill>
              <a:ln>
                <a:solidFill>
                  <a:srgbClr val="000000"/>
                </a:solidFill>
              </a:ln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5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6"/>
            <c:bubble3D val="0"/>
            <c:spPr>
              <a:solidFill>
                <a:schemeClr val="tx2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70</c:v>
                </c:pt>
                <c:pt idx="1">
                  <c:v>30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dPt>
            <c:idx val="0"/>
            <c:bubble3D val="0"/>
            <c:spPr>
              <a:solidFill>
                <a:srgbClr val="FFC000"/>
              </a:solidFill>
              <a:ln>
                <a:solidFill>
                  <a:srgbClr val="000000"/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000000"/>
                </a:solidFill>
              </a:ln>
            </c:spPr>
          </c:dPt>
          <c:dPt>
            <c:idx val="2"/>
            <c:bubble3D val="0"/>
            <c:spPr>
              <a:solidFill>
                <a:srgbClr val="7030A0"/>
              </a:solidFill>
              <a:ln>
                <a:solidFill>
                  <a:srgbClr val="000000"/>
                </a:solidFill>
              </a:ln>
            </c:spPr>
          </c:dPt>
          <c:dPt>
            <c:idx val="3"/>
            <c:bubble3D val="0"/>
            <c:spPr>
              <a:solidFill>
                <a:srgbClr val="008000"/>
              </a:solidFill>
              <a:ln>
                <a:solidFill>
                  <a:srgbClr val="000000"/>
                </a:solidFill>
              </a:ln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5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6"/>
            <c:bubble3D val="0"/>
            <c:spPr>
              <a:solidFill>
                <a:schemeClr val="tx2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24</c:v>
                </c:pt>
                <c:pt idx="1">
                  <c:v>76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dPt>
            <c:idx val="0"/>
            <c:bubble3D val="0"/>
            <c:spPr>
              <a:solidFill>
                <a:srgbClr val="FFC000"/>
              </a:solidFill>
              <a:ln>
                <a:solidFill>
                  <a:srgbClr val="000000"/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000000"/>
                </a:solidFill>
              </a:ln>
            </c:spPr>
          </c:dPt>
          <c:dPt>
            <c:idx val="2"/>
            <c:bubble3D val="0"/>
            <c:spPr>
              <a:solidFill>
                <a:srgbClr val="7030A0"/>
              </a:solidFill>
              <a:ln>
                <a:solidFill>
                  <a:srgbClr val="000000"/>
                </a:solidFill>
              </a:ln>
            </c:spPr>
          </c:dPt>
          <c:dPt>
            <c:idx val="3"/>
            <c:bubble3D val="0"/>
            <c:spPr>
              <a:solidFill>
                <a:srgbClr val="008000"/>
              </a:solidFill>
              <a:ln>
                <a:solidFill>
                  <a:srgbClr val="000000"/>
                </a:solidFill>
              </a:ln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5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rgbClr val="000000"/>
                </a:solidFill>
              </a:ln>
            </c:spPr>
          </c:dPt>
          <c:dPt>
            <c:idx val="6"/>
            <c:bubble3D val="0"/>
            <c:spPr>
              <a:solidFill>
                <a:schemeClr val="tx2">
                  <a:lumMod val="75000"/>
                </a:schemeClr>
              </a:solidFill>
              <a:ln>
                <a:solidFill>
                  <a:srgbClr val="000000"/>
                </a:solidFill>
              </a:ln>
            </c:spPr>
          </c:dPt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38</c:v>
                </c:pt>
                <c:pt idx="1">
                  <c:v>62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0.56343</cdr:x>
      <cdr:y>0.51687</cdr:y>
    </cdr:from>
    <cdr:to>
      <cdr:x>0.74402</cdr:x>
      <cdr:y>0.68353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73875" y="1117984"/>
          <a:ext cx="440351" cy="3604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600" b="1" dirty="0" smtClean="0">
              <a:latin typeface="+mj-lt"/>
            </a:rPr>
            <a:t>70</a:t>
          </a:r>
          <a:endParaRPr lang="en-US" sz="1600" b="1" dirty="0">
            <a:latin typeface="+mj-lt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0.45313</cdr:x>
      <cdr:y>0.24625</cdr:y>
    </cdr:from>
    <cdr:to>
      <cdr:x>0.84375</cdr:x>
      <cdr:y>0.41292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04900" y="532632"/>
          <a:ext cx="952512" cy="3605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600" b="1" dirty="0" smtClean="0">
              <a:latin typeface="+mj-lt"/>
            </a:rPr>
            <a:t>24</a:t>
          </a:r>
          <a:endParaRPr lang="en-US" sz="1600" b="1" dirty="0">
            <a:latin typeface="+mj-lt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0.6166</cdr:x>
      <cdr:y>0.33336</cdr:y>
    </cdr:from>
    <cdr:to>
      <cdr:x>0.79719</cdr:x>
      <cdr:y>0.50003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3528" y="721051"/>
          <a:ext cx="440350" cy="3605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600" b="1" dirty="0" smtClean="0">
              <a:latin typeface="+mj-lt"/>
            </a:rPr>
            <a:t>37</a:t>
          </a:r>
          <a:endParaRPr lang="en-US" sz="1600" b="1" dirty="0">
            <a:latin typeface="+mj-lt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192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51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171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891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11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810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239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5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512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006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70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1538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7123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927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69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587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4141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811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>
                <a:solidFill>
                  <a:prstClr val="black"/>
                </a:solidFill>
              </a:rPr>
              <a:pPr/>
              <a:t>22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4586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184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13/10/2015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microsoft.com/office/2007/relationships/hdphoto" Target="../media/hdphoto1.wdp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11.png"/><Relationship Id="rId4" Type="http://schemas.openxmlformats.org/officeDocument/2006/relationships/image" Target="../media/image3.jpe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chart" Target="../charts/chart3.xml"/><Relationship Id="rId5" Type="http://schemas.openxmlformats.org/officeDocument/2006/relationships/image" Target="../media/image4.jpeg"/><Relationship Id="rId10" Type="http://schemas.openxmlformats.org/officeDocument/2006/relationships/chart" Target="../charts/chart2.xml"/><Relationship Id="rId4" Type="http://schemas.openxmlformats.org/officeDocument/2006/relationships/image" Target="../media/image3.jpeg"/><Relationship Id="rId9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6" Type="http://schemas.openxmlformats.org/officeDocument/2006/relationships/image" Target="../media/image46.gif"/><Relationship Id="rId3" Type="http://schemas.openxmlformats.org/officeDocument/2006/relationships/image" Target="../media/image26.png"/><Relationship Id="rId21" Type="http://schemas.openxmlformats.org/officeDocument/2006/relationships/image" Target="../media/image43.png"/><Relationship Id="rId7" Type="http://schemas.openxmlformats.org/officeDocument/2006/relationships/hyperlink" Target="http://www.terraglobalcapital.com/" TargetMode="External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5" Type="http://schemas.openxmlformats.org/officeDocument/2006/relationships/hyperlink" Target="https://www.thegef.org/gef/" TargetMode="External"/><Relationship Id="rId2" Type="http://schemas.openxmlformats.org/officeDocument/2006/relationships/image" Target="../media/image25.png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24" Type="http://schemas.openxmlformats.org/officeDocument/2006/relationships/image" Target="../media/image45.png"/><Relationship Id="rId5" Type="http://schemas.openxmlformats.org/officeDocument/2006/relationships/image" Target="../media/image28.png"/><Relationship Id="rId15" Type="http://schemas.openxmlformats.org/officeDocument/2006/relationships/image" Target="../media/image37.png"/><Relationship Id="rId23" Type="http://schemas.openxmlformats.org/officeDocument/2006/relationships/hyperlink" Target="http://www.caf.com/en/" TargetMode="External"/><Relationship Id="rId28" Type="http://schemas.openxmlformats.org/officeDocument/2006/relationships/image" Target="../media/image47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Relationship Id="rId22" Type="http://schemas.openxmlformats.org/officeDocument/2006/relationships/image" Target="../media/image44.gif"/><Relationship Id="rId27" Type="http://schemas.openxmlformats.org/officeDocument/2006/relationships/hyperlink" Target="http://news.gcfund.org/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50.jpeg"/><Relationship Id="rId5" Type="http://schemas.openxmlformats.org/officeDocument/2006/relationships/image" Target="../media/image4.jpeg"/><Relationship Id="rId10" Type="http://schemas.openxmlformats.org/officeDocument/2006/relationships/image" Target="../media/image49.jpeg"/><Relationship Id="rId4" Type="http://schemas.openxmlformats.org/officeDocument/2006/relationships/image" Target="../media/image3.jpeg"/><Relationship Id="rId9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5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0005954-R1-048-22A"/>
          <p:cNvPicPr>
            <a:picLocks noChangeAspect="1" noChangeArrowheads="1"/>
          </p:cNvPicPr>
          <p:nvPr/>
        </p:nvPicPr>
        <p:blipFill rotWithShape="1">
          <a:blip r:embed="rId3" cstate="print"/>
          <a:srcRect l="11125" t="41687" r="11859" b="10755"/>
          <a:stretch/>
        </p:blipFill>
        <p:spPr bwMode="auto">
          <a:xfrm>
            <a:off x="1970869" y="1131213"/>
            <a:ext cx="7137635" cy="28456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3219822"/>
            <a:ext cx="2880320" cy="738664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Craig Hanson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Global Director (Food, Forests &amp; Water)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World Resources Institute</a:t>
            </a:r>
          </a:p>
        </p:txBody>
      </p:sp>
      <p:sp>
        <p:nvSpPr>
          <p:cNvPr id="4" name="Rectangle 3"/>
          <p:cNvSpPr/>
          <p:nvPr/>
        </p:nvSpPr>
        <p:spPr>
          <a:xfrm>
            <a:off x="2011074" y="1668745"/>
            <a:ext cx="6881405" cy="830997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  <a:tabLst>
                <a:tab pos="854075" algn="l"/>
              </a:tabLst>
            </a:pPr>
            <a:r>
              <a:rPr lang="en-US" sz="20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CLIMATE </a:t>
            </a:r>
            <a:r>
              <a:rPr lang="en-US" sz="2000" b="1" i="1" dirty="0">
                <a:solidFill>
                  <a:srgbClr val="FFC000"/>
                </a:solidFill>
                <a:latin typeface="Arial Narrow" panose="020B0606020202030204" pitchFamily="34" charset="0"/>
              </a:rPr>
              <a:t>CHANGE, WATER, AGRICULTURE AND FOOD SECURITY:</a:t>
            </a:r>
            <a:endParaRPr lang="en-US" sz="2000" b="1" u="sng" dirty="0">
              <a:solidFill>
                <a:srgbClr val="FFC000"/>
              </a:solidFill>
              <a:latin typeface="Arial Narrow" panose="020B0606020202030204" pitchFamily="34" charset="0"/>
            </a:endParaRPr>
          </a:p>
          <a:p>
            <a:r>
              <a:rPr lang="en-US" sz="2000" b="1" i="1" dirty="0" smtClean="0">
                <a:solidFill>
                  <a:srgbClr val="FFC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SETTING THE STAGE</a:t>
            </a:r>
            <a:endParaRPr lang="en-US" sz="2000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4058016979_c6ba3713dc_o.jpg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869" y="1115605"/>
            <a:ext cx="7137635" cy="286125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411760" y="1275606"/>
            <a:ext cx="3137472" cy="2607266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500" dirty="0">
              <a:solidFill>
                <a:prstClr val="white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51483" y="1346993"/>
            <a:ext cx="2734865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3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man-with-bicycle-at-sunset.jp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361"/>
          <a:stretch/>
        </p:blipFill>
        <p:spPr>
          <a:xfrm>
            <a:off x="1970868" y="1131590"/>
            <a:ext cx="7137635" cy="288032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796884" y="1634474"/>
            <a:ext cx="5641164" cy="151334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2000" dirty="0">
              <a:solidFill>
                <a:prstClr val="white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5865" y="1563638"/>
            <a:ext cx="5442213" cy="1615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38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K:\WRI_Country_Map201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93" y="1131590"/>
            <a:ext cx="5803169" cy="283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-923555" y="411510"/>
            <a:ext cx="8229600" cy="7937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WRI’S GLOBAL NETWORK</a:t>
            </a:r>
            <a:endParaRPr lang="en-US" sz="18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12019" y="3548634"/>
            <a:ext cx="228600" cy="228600"/>
          </a:xfrm>
          <a:prstGeom prst="ellipse">
            <a:avLst/>
          </a:prstGeom>
          <a:solidFill>
            <a:srgbClr val="0076A3"/>
          </a:solidFill>
          <a:ln w="25400" cap="flat" cmpd="sng" algn="ctr">
            <a:solidFill>
              <a:srgbClr val="FFFFFE"/>
            </a:solidFill>
            <a:prstDash val="solid"/>
          </a:ln>
          <a:effectLst/>
        </p:spPr>
        <p:txBody>
          <a:bodyPr lIns="91402" tIns="45701" rIns="91402" bIns="45701" rtlCol="0" anchor="ctr"/>
          <a:lstStyle/>
          <a:p>
            <a:pPr algn="ctr" defTabSz="457008">
              <a:defRPr/>
            </a:pPr>
            <a:endParaRPr lang="en-US" kern="0">
              <a:solidFill>
                <a:srgbClr val="FFFFFE"/>
              </a:solidFill>
              <a:latin typeface="Times New Roman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106161" y="3256835"/>
            <a:ext cx="228600" cy="228600"/>
          </a:xfrm>
          <a:prstGeom prst="ellipse">
            <a:avLst/>
          </a:prstGeom>
          <a:solidFill>
            <a:srgbClr val="C00000"/>
          </a:solidFill>
          <a:ln w="25400" cap="flat" cmpd="sng" algn="ctr">
            <a:solidFill>
              <a:srgbClr val="FFFFFE"/>
            </a:solidFill>
            <a:prstDash val="solid"/>
          </a:ln>
          <a:effectLst/>
        </p:spPr>
        <p:txBody>
          <a:bodyPr lIns="91402" tIns="45701" rIns="91402" bIns="45701" rtlCol="0" anchor="ctr"/>
          <a:lstStyle/>
          <a:p>
            <a:pPr algn="ctr" defTabSz="457008">
              <a:defRPr/>
            </a:pPr>
            <a:endParaRPr lang="en-US" kern="0">
              <a:solidFill>
                <a:srgbClr val="FFFFFE"/>
              </a:solidFill>
              <a:latin typeface="Times New Roman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106161" y="2934150"/>
            <a:ext cx="228600" cy="228600"/>
          </a:xfrm>
          <a:prstGeom prst="ellipse">
            <a:avLst/>
          </a:prstGeom>
          <a:solidFill>
            <a:srgbClr val="EEA420"/>
          </a:solidFill>
          <a:ln w="25400" cap="flat" cmpd="sng" algn="ctr">
            <a:solidFill>
              <a:srgbClr val="FFFFFE"/>
            </a:solidFill>
            <a:prstDash val="solid"/>
          </a:ln>
          <a:effectLst/>
        </p:spPr>
        <p:txBody>
          <a:bodyPr lIns="91402" tIns="45701" rIns="91402" bIns="45701" rtlCol="0" anchor="ctr"/>
          <a:lstStyle/>
          <a:p>
            <a:pPr algn="ctr" defTabSz="457008">
              <a:defRPr/>
            </a:pPr>
            <a:endParaRPr lang="en-US" kern="0">
              <a:solidFill>
                <a:srgbClr val="FFFFFE"/>
              </a:solidFill>
              <a:latin typeface="Times New Roman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56512" y="2934150"/>
            <a:ext cx="1927456" cy="861736"/>
          </a:xfrm>
          <a:prstGeom prst="rect">
            <a:avLst/>
          </a:prstGeom>
          <a:noFill/>
        </p:spPr>
        <p:txBody>
          <a:bodyPr wrap="square" lIns="91402" tIns="45701" rIns="91402" bIns="45701" rtlCol="0">
            <a:spAutoFit/>
          </a:bodyPr>
          <a:lstStyle/>
          <a:p>
            <a:pPr defTabSz="457008">
              <a:defRPr/>
            </a:pPr>
            <a:r>
              <a:rPr lang="en-US" sz="10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Institutional</a:t>
            </a:r>
          </a:p>
          <a:p>
            <a:pPr defTabSz="457008">
              <a:defRPr/>
            </a:pPr>
            <a:endParaRPr lang="en-US" sz="1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008">
              <a:defRPr/>
            </a:pPr>
            <a:r>
              <a:rPr lang="en-US" sz="10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staff on the </a:t>
            </a:r>
            <a:r>
              <a:rPr lang="en-US" sz="10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ground</a:t>
            </a:r>
            <a:endParaRPr lang="en-US" sz="1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008">
              <a:defRPr/>
            </a:pPr>
            <a:endParaRPr lang="en-US" sz="1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008">
              <a:defRPr/>
            </a:pPr>
            <a:r>
              <a:rPr lang="en-US" sz="10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Active partnership</a:t>
            </a:r>
          </a:p>
        </p:txBody>
      </p:sp>
      <p:sp>
        <p:nvSpPr>
          <p:cNvPr id="22" name="5-Point Star 21"/>
          <p:cNvSpPr/>
          <p:nvPr/>
        </p:nvSpPr>
        <p:spPr>
          <a:xfrm>
            <a:off x="5777293" y="1987964"/>
            <a:ext cx="86752" cy="90657"/>
          </a:xfrm>
          <a:prstGeom prst="star5">
            <a:avLst/>
          </a:prstGeom>
          <a:solidFill>
            <a:srgbClr val="F0AB00"/>
          </a:solidFill>
          <a:ln w="9525" cap="flat" cmpd="sng" algn="ctr">
            <a:solidFill>
              <a:srgbClr val="000000"/>
            </a:solidFill>
            <a:prstDash val="solid"/>
          </a:ln>
          <a:effectLst/>
        </p:spPr>
        <p:txBody>
          <a:bodyPr lIns="91402" tIns="45701" rIns="91402" bIns="45701" rtlCol="0" anchor="ctr"/>
          <a:lstStyle/>
          <a:p>
            <a:pPr algn="ctr" defTabSz="457008">
              <a:defRPr/>
            </a:pPr>
            <a:endParaRPr lang="en-US" kern="0">
              <a:solidFill>
                <a:srgbClr val="FFFFFE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010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9" t="13301" r="24170" b="5278"/>
          <a:stretch/>
        </p:blipFill>
        <p:spPr bwMode="auto">
          <a:xfrm>
            <a:off x="4392072" y="1048817"/>
            <a:ext cx="2304256" cy="298787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45512" y="650141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WORLD RESOURCES REPORT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452901" y="1537721"/>
            <a:ext cx="6007531" cy="1938992"/>
          </a:xfrm>
          <a:prstGeom prst="rect">
            <a:avLst/>
          </a:prstGeom>
          <a:solidFill>
            <a:srgbClr val="000000">
              <a:alpha val="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>
              <a:lnSpc>
                <a:spcPts val="3600"/>
              </a:lnSpc>
            </a:pPr>
            <a: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  <a:t>HOW CAN THE WORLD </a:t>
            </a:r>
            <a:r>
              <a:rPr lang="en-US" b="1" dirty="0">
                <a:solidFill>
                  <a:srgbClr val="FFC000"/>
                </a:solidFill>
                <a:latin typeface="Arial"/>
                <a:cs typeface="Calibri" pitchFamily="34" charset="0"/>
              </a:rPr>
              <a:t>FEED </a:t>
            </a:r>
            <a: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  <a:t>MORE THAN </a:t>
            </a:r>
            <a:b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</a:br>
            <a: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  <a:t>9 BILLION PEOPLE IN 2050 IN A MANNER THAT ADVANCES </a:t>
            </a:r>
            <a:r>
              <a:rPr lang="en-US" b="1" dirty="0">
                <a:solidFill>
                  <a:srgbClr val="FFC000"/>
                </a:solidFill>
                <a:latin typeface="Arial"/>
                <a:cs typeface="Calibri" pitchFamily="34" charset="0"/>
              </a:rPr>
              <a:t>DEVELOPMENT</a:t>
            </a:r>
            <a: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  <a:t> AND REDUCES PRESSURE ON THE </a:t>
            </a:r>
            <a:r>
              <a:rPr lang="en-US" b="1" dirty="0">
                <a:solidFill>
                  <a:srgbClr val="FFC000"/>
                </a:solidFill>
                <a:latin typeface="Arial"/>
                <a:cs typeface="Calibri" pitchFamily="34" charset="0"/>
              </a:rPr>
              <a:t>ENVIRONMENT</a:t>
            </a:r>
            <a:r>
              <a:rPr lang="en-US" b="1" dirty="0">
                <a:solidFill>
                  <a:srgbClr val="000000"/>
                </a:solidFill>
                <a:latin typeface="Arial"/>
                <a:cs typeface="Calibri" pitchFamily="34" charset="0"/>
              </a:rPr>
              <a:t>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45512" y="650141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THE GREAT BALANCING ACT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40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nick.price\Dropbox\_WRI Projects (1)\WRI13_WorkingPaper_WRR1\WRI13_WRR_Balancing_Act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731231" y="987574"/>
            <a:ext cx="3433057" cy="312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98984" y="648868"/>
            <a:ext cx="524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spc="-20" dirty="0" smtClean="0">
                <a:solidFill>
                  <a:srgbClr val="FFC000"/>
                </a:solidFill>
                <a:latin typeface="Arial Narrow" panose="020B0606020202030204" pitchFamily="34" charset="0"/>
                <a:cs typeface="Arial" pitchFamily="34" charset="0"/>
              </a:rPr>
              <a:t>THE WORLD NEEDS TO CLOSE A FOOD GAP</a:t>
            </a:r>
            <a:endParaRPr lang="en-US" b="1" spc="-20" dirty="0">
              <a:solidFill>
                <a:srgbClr val="FFC00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946928" y="4116019"/>
            <a:ext cx="749755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en-US" sz="600" i="1" dirty="0">
                <a:solidFill>
                  <a:srgbClr val="000000"/>
                </a:solidFill>
                <a:latin typeface="Arial"/>
                <a:cs typeface="Arial"/>
              </a:rPr>
              <a:t>Source: </a:t>
            </a:r>
            <a:r>
              <a:rPr lang="en-US" sz="600" dirty="0">
                <a:solidFill>
                  <a:srgbClr val="000000"/>
                </a:solidFill>
                <a:latin typeface="Arial"/>
                <a:cs typeface="Arial"/>
              </a:rPr>
              <a:t>WRI analysis based on </a:t>
            </a:r>
            <a:r>
              <a:rPr lang="en-US" sz="600" dirty="0" err="1">
                <a:solidFill>
                  <a:srgbClr val="000000"/>
                </a:solidFill>
                <a:latin typeface="Arial"/>
                <a:cs typeface="Arial"/>
              </a:rPr>
              <a:t>Alexandratos</a:t>
            </a:r>
            <a:r>
              <a:rPr lang="en-US" sz="600" dirty="0">
                <a:solidFill>
                  <a:srgbClr val="000000"/>
                </a:solidFill>
                <a:latin typeface="Arial"/>
                <a:cs typeface="Arial"/>
              </a:rPr>
              <a:t>, N., and J. </a:t>
            </a:r>
            <a:r>
              <a:rPr lang="en-US" sz="600" dirty="0" err="1">
                <a:solidFill>
                  <a:srgbClr val="000000"/>
                </a:solidFill>
                <a:latin typeface="Arial"/>
                <a:cs typeface="Arial"/>
              </a:rPr>
              <a:t>Bruinsma</a:t>
            </a:r>
            <a:r>
              <a:rPr lang="en-US" sz="600" dirty="0">
                <a:solidFill>
                  <a:srgbClr val="000000"/>
                </a:solidFill>
                <a:latin typeface="Arial"/>
                <a:cs typeface="Arial"/>
              </a:rPr>
              <a:t>. 2012. </a:t>
            </a:r>
            <a:r>
              <a:rPr lang="en-US" sz="600" i="1" dirty="0">
                <a:solidFill>
                  <a:srgbClr val="000000"/>
                </a:solidFill>
                <a:latin typeface="Arial"/>
                <a:cs typeface="Arial"/>
              </a:rPr>
              <a:t>World agriculture </a:t>
            </a:r>
            <a:r>
              <a:rPr lang="en-US" sz="600" i="1" dirty="0" smtClean="0">
                <a:solidFill>
                  <a:srgbClr val="000000"/>
                </a:solidFill>
                <a:latin typeface="Arial"/>
                <a:cs typeface="Arial"/>
              </a:rPr>
              <a:t>towards 2030/2050</a:t>
            </a:r>
            <a:r>
              <a:rPr lang="en-US" sz="600" i="1" dirty="0">
                <a:solidFill>
                  <a:srgbClr val="000000"/>
                </a:solidFill>
                <a:latin typeface="Arial"/>
                <a:cs typeface="Arial"/>
              </a:rPr>
              <a:t>: The 2012 revision.</a:t>
            </a:r>
            <a:r>
              <a:rPr lang="en-US" sz="600" dirty="0">
                <a:solidFill>
                  <a:srgbClr val="000000"/>
                </a:solidFill>
                <a:latin typeface="Arial"/>
                <a:cs typeface="Arial"/>
              </a:rPr>
              <a:t> Rome: FAO.</a:t>
            </a:r>
          </a:p>
        </p:txBody>
      </p:sp>
    </p:spTree>
    <p:extLst>
      <p:ext uri="{BB962C8B-B14F-4D97-AF65-F5344CB8AC3E}">
        <p14:creationId xmlns:p14="http://schemas.microsoft.com/office/powerpoint/2010/main" val="127641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nick.price\Dropbox\_WRI Projects (1)\WRI13_WorkingPaper_WRR1\WRI13_WRR_Balancing_Act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9" t="35976" r="33729" b="12604"/>
          <a:stretch/>
        </p:blipFill>
        <p:spPr bwMode="auto">
          <a:xfrm>
            <a:off x="3805053" y="915566"/>
            <a:ext cx="3647267" cy="344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913784" y="4105451"/>
            <a:ext cx="7146776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en-US" sz="600" i="1" dirty="0" smtClean="0">
                <a:solidFill>
                  <a:srgbClr val="000000"/>
                </a:solidFill>
                <a:latin typeface="Arial Narrow" panose="020B0606020202030204" pitchFamily="34" charset="0"/>
                <a:cs typeface="Arial"/>
              </a:rPr>
              <a:t>Source</a:t>
            </a:r>
            <a:r>
              <a:rPr lang="en-US" sz="600" dirty="0" smtClean="0">
                <a:solidFill>
                  <a:srgbClr val="000000"/>
                </a:solidFill>
                <a:latin typeface="Arial Narrow" panose="020B0606020202030204" pitchFamily="34" charset="0"/>
                <a:cs typeface="Arial"/>
              </a:rPr>
              <a:t>: World Bank. 2012. </a:t>
            </a:r>
            <a:r>
              <a:rPr lang="en-US" sz="600" i="1" dirty="0" smtClean="0">
                <a:solidFill>
                  <a:srgbClr val="000000"/>
                </a:solidFill>
                <a:latin typeface="Arial Narrow" panose="020B0606020202030204" pitchFamily="34" charset="0"/>
                <a:cs typeface="Arial"/>
              </a:rPr>
              <a:t>World Development Indicators. </a:t>
            </a:r>
            <a:r>
              <a:rPr lang="en-US" sz="600" dirty="0" smtClean="0">
                <a:solidFill>
                  <a:srgbClr val="000000"/>
                </a:solidFill>
                <a:latin typeface="Arial Narrow" panose="020B0606020202030204" pitchFamily="34" charset="0"/>
                <a:cs typeface="Arial"/>
              </a:rPr>
              <a:t>Accessible at:  &lt;http://databank.worldbank.org/Data/Home.aspx&gt; (accessed December 13, 2012).</a:t>
            </a:r>
            <a:endParaRPr lang="en-US" sz="600" dirty="0">
              <a:solidFill>
                <a:srgbClr val="00000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8347" y="654154"/>
            <a:ext cx="8496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spc="-20" dirty="0" smtClean="0">
                <a:solidFill>
                  <a:srgbClr val="FFC000"/>
                </a:solidFill>
                <a:latin typeface="Arial Narrow" panose="020B0606020202030204" pitchFamily="34" charset="0"/>
                <a:cs typeface="Arial" pitchFamily="34" charset="0"/>
              </a:rPr>
              <a:t>THE WORLD NEEDS AGRICULTURE TO SUPPORT ECONOMIC DEVELOPMENT</a:t>
            </a:r>
            <a:endParaRPr lang="en-US" b="1" spc="-20" dirty="0">
              <a:solidFill>
                <a:srgbClr val="FFC00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03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677481310"/>
              </p:ext>
            </p:extLst>
          </p:nvPr>
        </p:nvGraphicFramePr>
        <p:xfrm>
          <a:off x="6729024" y="1523255"/>
          <a:ext cx="2438400" cy="216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732424" y="3702469"/>
            <a:ext cx="2321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 b="1" dirty="0">
                <a:solidFill>
                  <a:srgbClr val="58595B"/>
                </a:solidFill>
                <a:latin typeface="Arial"/>
              </a:rPr>
              <a:t>100% = 3862 km</a:t>
            </a:r>
            <a:r>
              <a:rPr lang="en-US" sz="1200" b="1" baseline="30000" dirty="0">
                <a:solidFill>
                  <a:srgbClr val="58595B"/>
                </a:solidFill>
                <a:latin typeface="Arial"/>
              </a:rPr>
              <a:t>3</a:t>
            </a:r>
            <a:r>
              <a:rPr lang="en-US" sz="1200" b="1" dirty="0">
                <a:solidFill>
                  <a:srgbClr val="58595B"/>
                </a:solidFill>
                <a:latin typeface="Arial"/>
              </a:rPr>
              <a:t> H</a:t>
            </a:r>
            <a:r>
              <a:rPr lang="en-US" sz="1200" b="1" baseline="-25000" dirty="0">
                <a:solidFill>
                  <a:srgbClr val="58595B"/>
                </a:solidFill>
                <a:latin typeface="Arial"/>
              </a:rPr>
              <a:t>2</a:t>
            </a:r>
            <a:r>
              <a:rPr lang="en-US" sz="1200" b="1" dirty="0">
                <a:solidFill>
                  <a:srgbClr val="58595B"/>
                </a:solidFill>
                <a:latin typeface="Arial"/>
              </a:rPr>
              <a:t>O  </a:t>
            </a: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1859948146"/>
              </p:ext>
            </p:extLst>
          </p:nvPr>
        </p:nvGraphicFramePr>
        <p:xfrm>
          <a:off x="1866380" y="1528923"/>
          <a:ext cx="2438400" cy="216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879175294"/>
              </p:ext>
            </p:extLst>
          </p:nvPr>
        </p:nvGraphicFramePr>
        <p:xfrm>
          <a:off x="4318985" y="1525633"/>
          <a:ext cx="2438400" cy="216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032647" y="3702469"/>
            <a:ext cx="2209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 b="1" dirty="0">
                <a:solidFill>
                  <a:srgbClr val="58595B"/>
                </a:solidFill>
                <a:latin typeface="Arial"/>
              </a:rPr>
              <a:t>100% = 49 </a:t>
            </a:r>
            <a:r>
              <a:rPr lang="en-US" sz="1200" b="1" dirty="0" err="1">
                <a:solidFill>
                  <a:srgbClr val="58595B"/>
                </a:solidFill>
                <a:latin typeface="Arial"/>
              </a:rPr>
              <a:t>Gt</a:t>
            </a:r>
            <a:r>
              <a:rPr lang="en-US" sz="1200" b="1" dirty="0">
                <a:solidFill>
                  <a:srgbClr val="58595B"/>
                </a:solidFill>
                <a:latin typeface="Arial"/>
              </a:rPr>
              <a:t> CO</a:t>
            </a:r>
            <a:r>
              <a:rPr lang="en-US" sz="1200" b="1" baseline="-25000" dirty="0">
                <a:solidFill>
                  <a:srgbClr val="58595B"/>
                </a:solidFill>
                <a:latin typeface="Arial"/>
              </a:rPr>
              <a:t>2</a:t>
            </a:r>
            <a:r>
              <a:rPr lang="en-US" sz="1200" b="1" dirty="0">
                <a:solidFill>
                  <a:srgbClr val="58595B"/>
                </a:solidFill>
                <a:latin typeface="Arial"/>
              </a:rPr>
              <a:t>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87960" y="3699998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 b="1" dirty="0">
                <a:solidFill>
                  <a:srgbClr val="58595B"/>
                </a:solidFill>
                <a:latin typeface="Arial"/>
              </a:rPr>
              <a:t>100% = 13.3 </a:t>
            </a:r>
            <a:r>
              <a:rPr lang="en-US" sz="1200" b="1" dirty="0" err="1">
                <a:solidFill>
                  <a:srgbClr val="58595B"/>
                </a:solidFill>
                <a:latin typeface="Arial"/>
              </a:rPr>
              <a:t>bn</a:t>
            </a:r>
            <a:r>
              <a:rPr lang="en-US" sz="1200" b="1" dirty="0">
                <a:solidFill>
                  <a:srgbClr val="58595B"/>
                </a:solidFill>
                <a:latin typeface="Arial"/>
              </a:rPr>
              <a:t> ha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79096" y="1182076"/>
            <a:ext cx="2057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b="1" dirty="0">
                <a:solidFill>
                  <a:srgbClr val="58595B"/>
                </a:solidFill>
                <a:latin typeface="Arial"/>
              </a:rPr>
              <a:t>WATER WITHDRAWAL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45832" y="1158012"/>
            <a:ext cx="2362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b="1" dirty="0">
                <a:solidFill>
                  <a:srgbClr val="58595B"/>
                </a:solidFill>
                <a:latin typeface="Arial"/>
              </a:rPr>
              <a:t>GREENHOUSE GAS EMISSIONS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71634" y="1183078"/>
            <a:ext cx="2057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b="1" dirty="0">
                <a:solidFill>
                  <a:srgbClr val="58595B"/>
                </a:solidFill>
                <a:latin typeface="Arial"/>
              </a:rPr>
              <a:t>EARTH’S LANDMASS (</a:t>
            </a:r>
            <a:r>
              <a:rPr lang="en-US" sz="1100" b="1" dirty="0" smtClean="0">
                <a:solidFill>
                  <a:srgbClr val="58595B"/>
                </a:solidFill>
                <a:latin typeface="Arial"/>
              </a:rPr>
              <a:t>EX-ANTARCTICA</a:t>
            </a:r>
            <a:r>
              <a:rPr lang="en-US" sz="1100" b="1" dirty="0">
                <a:solidFill>
                  <a:srgbClr val="58595B"/>
                </a:solidFill>
                <a:latin typeface="Arial"/>
              </a:rPr>
              <a:t>)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935224" y="370627"/>
            <a:ext cx="784019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457200"/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THE WORLD NEEDS TO REDUCE AGRICULTURE’S FOOTPRINT</a:t>
            </a:r>
          </a:p>
          <a:p>
            <a:pPr defTabSz="457200"/>
            <a:r>
              <a:rPr lang="en-US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Share of global impact (percent in 2010)</a:t>
            </a:r>
            <a:endParaRPr lang="en-US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915067" y="4107982"/>
            <a:ext cx="7061453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en-US" sz="600" i="1" dirty="0" smtClean="0">
                <a:solidFill>
                  <a:srgbClr val="000000"/>
                </a:solidFill>
                <a:latin typeface="Arial"/>
                <a:cs typeface="Arial"/>
              </a:rPr>
              <a:t>Source</a:t>
            </a:r>
            <a:r>
              <a:rPr lang="en-US" sz="600" dirty="0" smtClean="0">
                <a:solidFill>
                  <a:srgbClr val="000000"/>
                </a:solidFill>
                <a:latin typeface="Arial"/>
                <a:cs typeface="Arial"/>
              </a:rPr>
              <a:t>: WRI analysis based on IEA (2012); EIA (2012); EPA (2012); Houghton (2008); FAO (2011); FAO (2012); Foley et al. (2005).</a:t>
            </a:r>
            <a:endParaRPr lang="en-US" sz="6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844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lide_6ma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1059582"/>
            <a:ext cx="5258146" cy="2930770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06858" y="4119830"/>
            <a:ext cx="712963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i="1" dirty="0" smtClean="0">
                <a:latin typeface="Arial"/>
                <a:cs typeface="Arial"/>
              </a:rPr>
              <a:t>Source: </a:t>
            </a:r>
            <a:r>
              <a:rPr lang="en-US" sz="700" dirty="0" smtClean="0">
                <a:latin typeface="Arial"/>
                <a:cs typeface="Arial"/>
              </a:rPr>
              <a:t>World Bank. 2010. </a:t>
            </a:r>
            <a:r>
              <a:rPr lang="en-US" sz="700" i="1" dirty="0" smtClean="0">
                <a:latin typeface="Arial"/>
                <a:cs typeface="Arial"/>
              </a:rPr>
              <a:t>World Development Report 2010: Development and Climate Change. </a:t>
            </a:r>
            <a:r>
              <a:rPr lang="en-US" sz="700" dirty="0" smtClean="0">
                <a:latin typeface="Arial"/>
                <a:cs typeface="Arial"/>
              </a:rPr>
              <a:t>Washington, DC: World Bank. </a:t>
            </a:r>
            <a:endParaRPr lang="en-US" sz="700" dirty="0">
              <a:latin typeface="Arial"/>
              <a:cs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18228" y="353675"/>
            <a:ext cx="6758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spc="-30" dirty="0" smtClean="0">
                <a:solidFill>
                  <a:srgbClr val="FFC000"/>
                </a:solidFill>
                <a:latin typeface="Arial Narrow" panose="020B0606020202030204" pitchFamily="34" charset="0"/>
                <a:cs typeface="Arial" pitchFamily="34" charset="0"/>
              </a:rPr>
              <a:t>MOST STUDIES PROJECT NET ADVERSE IMPACTS OF CLIMATE CHANGE ON CROP YIELDS </a:t>
            </a:r>
            <a:r>
              <a:rPr lang="en-US" b="1" spc="-20" dirty="0" smtClean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(3</a:t>
            </a:r>
            <a:r>
              <a:rPr lang="en-US" b="1" spc="-20" dirty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° C </a:t>
            </a:r>
            <a:r>
              <a:rPr lang="en-US" b="1" spc="-20" dirty="0" smtClean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warmer world)</a:t>
            </a:r>
            <a:endParaRPr lang="en-US" b="1" spc="-20" dirty="0">
              <a:solidFill>
                <a:srgbClr val="C0000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99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059582"/>
            <a:ext cx="4253866" cy="2909311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51414" y="4083918"/>
            <a:ext cx="7157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Note: </a:t>
            </a:r>
            <a:r>
              <a:rPr lang="en-US" sz="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Areas in gray contain no croplands.</a:t>
            </a:r>
            <a:endParaRPr lang="en-US" sz="600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6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Source: </a:t>
            </a:r>
            <a:r>
              <a:rPr lang="en-US" sz="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World Resources </a:t>
            </a:r>
            <a:r>
              <a:rPr lang="en-US" sz="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Institute’s Aqueduct water mapping system.  Crop </a:t>
            </a:r>
            <a:r>
              <a:rPr lang="en-US" sz="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areas from </a:t>
            </a:r>
            <a:r>
              <a:rPr lang="en-US" sz="600" dirty="0">
                <a:solidFill>
                  <a:srgbClr val="000000"/>
                </a:solidFill>
                <a:latin typeface="Arial"/>
              </a:rPr>
              <a:t>Ramankutty, N., A. T. Evan, C. </a:t>
            </a:r>
            <a:r>
              <a:rPr lang="en-US" sz="600" dirty="0" err="1">
                <a:solidFill>
                  <a:srgbClr val="000000"/>
                </a:solidFill>
                <a:latin typeface="Arial"/>
              </a:rPr>
              <a:t>Monfreda</a:t>
            </a:r>
            <a:r>
              <a:rPr lang="en-US" sz="600" dirty="0">
                <a:solidFill>
                  <a:srgbClr val="000000"/>
                </a:solidFill>
                <a:latin typeface="Arial"/>
              </a:rPr>
              <a:t>, and J. A. Foley. 2008. “Farming the planet: 1. Geographic distribution of global agricultural lands in the year 2000.” </a:t>
            </a:r>
            <a:r>
              <a:rPr lang="en-US" sz="600" i="1" dirty="0">
                <a:solidFill>
                  <a:srgbClr val="000000"/>
                </a:solidFill>
                <a:latin typeface="Arial"/>
              </a:rPr>
              <a:t>Glob. </a:t>
            </a:r>
            <a:r>
              <a:rPr lang="en-US" sz="600" i="1" dirty="0" err="1">
                <a:solidFill>
                  <a:srgbClr val="000000"/>
                </a:solidFill>
                <a:latin typeface="Arial"/>
              </a:rPr>
              <a:t>Biogeochem</a:t>
            </a:r>
            <a:r>
              <a:rPr lang="en-US" sz="600" i="1" dirty="0">
                <a:solidFill>
                  <a:srgbClr val="000000"/>
                </a:solidFill>
                <a:latin typeface="Arial"/>
              </a:rPr>
              <a:t>. Cycles</a:t>
            </a:r>
            <a:r>
              <a:rPr lang="en-US" sz="600" dirty="0">
                <a:solidFill>
                  <a:srgbClr val="000000"/>
                </a:solidFill>
                <a:latin typeface="Arial"/>
              </a:rPr>
              <a:t> 22: GB1003, doi:1010.1029/2007GB002952. </a:t>
            </a:r>
            <a:endParaRPr lang="en-US" sz="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7704" y="123478"/>
            <a:ext cx="72656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US" b="1" spc="-15" dirty="0" smtClean="0">
                <a:solidFill>
                  <a:srgbClr val="FFC000"/>
                </a:solidFill>
                <a:latin typeface="Arial Narrow" panose="020B0606020202030204" pitchFamily="34" charset="0"/>
                <a:cs typeface="Arial" pitchFamily="34" charset="0"/>
              </a:rPr>
              <a:t>WATER STRESS WILL INCREASE IN MANY AGRICULTURAL AREAS BY 2025 DUE TO GROWING WATER USE AND HIGHER TEMPERATURES </a:t>
            </a:r>
          </a:p>
          <a:p>
            <a:pPr defTabSz="342900"/>
            <a:r>
              <a:rPr lang="en-US" b="1" spc="-15" dirty="0" smtClean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(</a:t>
            </a:r>
            <a:r>
              <a:rPr lang="en-US" b="1" spc="-15" dirty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Based on IPCC Scenario A1B)</a:t>
            </a:r>
          </a:p>
        </p:txBody>
      </p:sp>
    </p:spTree>
    <p:extLst>
      <p:ext uri="{BB962C8B-B14F-4D97-AF65-F5344CB8AC3E}">
        <p14:creationId xmlns:p14="http://schemas.microsoft.com/office/powerpoint/2010/main" val="117906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lide10.jpg"/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32008"/>
            <a:ext cx="5501563" cy="2866642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07704" y="396466"/>
            <a:ext cx="735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spc="-20" dirty="0" smtClean="0">
                <a:solidFill>
                  <a:srgbClr val="FFC000"/>
                </a:solidFill>
                <a:latin typeface="Arial Narrow" panose="020B0606020202030204" pitchFamily="34" charset="0"/>
                <a:cs typeface="Arial" pitchFamily="34" charset="0"/>
              </a:rPr>
              <a:t>A MENU OF SOLUTIONS IS NEEDED TO SUSTAINABLY CLOSE THE FOOD GAP </a:t>
            </a:r>
          </a:p>
          <a:p>
            <a:pPr defTabSz="457200"/>
            <a:r>
              <a:rPr lang="en-US" b="1" spc="-20" dirty="0" smtClean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Global </a:t>
            </a:r>
            <a:r>
              <a:rPr lang="en-US" b="1" spc="-20" dirty="0">
                <a:solidFill>
                  <a:srgbClr val="C00000"/>
                </a:solidFill>
                <a:latin typeface="Arial Narrow" panose="020B0606020202030204" pitchFamily="34" charset="0"/>
                <a:cs typeface="Arial" pitchFamily="34" charset="0"/>
              </a:rPr>
              <a:t>annual crop production (kcal trillion)*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36648" y="3819950"/>
            <a:ext cx="740009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i="1" dirty="0">
                <a:solidFill>
                  <a:srgbClr val="58595B"/>
                </a:solidFill>
                <a:latin typeface="Arial"/>
              </a:rPr>
              <a:t>*</a:t>
            </a:r>
            <a:r>
              <a:rPr lang="en-US" sz="700" i="1" dirty="0" smtClean="0">
                <a:solidFill>
                  <a:srgbClr val="58595B"/>
                </a:solidFill>
                <a:latin typeface="Arial"/>
              </a:rPr>
              <a:t> </a:t>
            </a:r>
            <a:r>
              <a:rPr lang="en-US" sz="700" dirty="0" smtClean="0">
                <a:solidFill>
                  <a:srgbClr val="58595B"/>
                </a:solidFill>
                <a:latin typeface="Arial"/>
              </a:rPr>
              <a:t>Includes </a:t>
            </a:r>
            <a:r>
              <a:rPr lang="en-US" sz="700" dirty="0">
                <a:solidFill>
                  <a:srgbClr val="58595B"/>
                </a:solidFill>
                <a:latin typeface="Arial"/>
              </a:rPr>
              <a:t>all crops intended for direct human consumption, animal feed, industrial uses, seeds, and biofuels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93064" y="4096134"/>
            <a:ext cx="7215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dirty="0">
                <a:solidFill>
                  <a:prstClr val="black"/>
                </a:solidFill>
                <a:latin typeface="Arial"/>
                <a:cs typeface="Arial"/>
              </a:rPr>
              <a:t>Source: 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WRI analysis based on </a:t>
            </a:r>
            <a:r>
              <a:rPr lang="en-US" sz="600" dirty="0" err="1">
                <a:solidFill>
                  <a:prstClr val="black"/>
                </a:solidFill>
                <a:latin typeface="Arial"/>
                <a:cs typeface="Arial"/>
              </a:rPr>
              <a:t>Bruinsma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, J. 2009. </a:t>
            </a:r>
            <a:r>
              <a:rPr lang="en-US" sz="600" i="1" dirty="0">
                <a:solidFill>
                  <a:prstClr val="black"/>
                </a:solidFill>
                <a:latin typeface="Arial"/>
                <a:cs typeface="Arial"/>
              </a:rPr>
              <a:t>The Resource Outlook to 2050: By how much do land, water and crop yields need to increase by 2050? 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Rome: FAO; </a:t>
            </a:r>
            <a:r>
              <a:rPr lang="en-US" sz="600" dirty="0" err="1">
                <a:solidFill>
                  <a:prstClr val="black"/>
                </a:solidFill>
                <a:latin typeface="Arial"/>
                <a:cs typeface="Arial"/>
              </a:rPr>
              <a:t>Alexandratos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, N., and J. </a:t>
            </a:r>
            <a:r>
              <a:rPr lang="en-US" sz="600" dirty="0" err="1">
                <a:solidFill>
                  <a:prstClr val="black"/>
                </a:solidFill>
                <a:latin typeface="Arial"/>
                <a:cs typeface="Arial"/>
              </a:rPr>
              <a:t>Bruinsma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. 2012. </a:t>
            </a:r>
            <a:r>
              <a:rPr lang="en-US" sz="600" i="1" dirty="0">
                <a:solidFill>
                  <a:prstClr val="black"/>
                </a:solidFill>
                <a:latin typeface="Arial"/>
                <a:cs typeface="Arial"/>
              </a:rPr>
              <a:t>World agriculture towards 2030/2050: The 2012 revision. </a:t>
            </a:r>
            <a:r>
              <a:rPr lang="en-US" sz="600" dirty="0">
                <a:solidFill>
                  <a:prstClr val="black"/>
                </a:solidFill>
                <a:latin typeface="Arial"/>
                <a:cs typeface="Arial"/>
              </a:rPr>
              <a:t>Rome: FAO.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26390" y="1149008"/>
            <a:ext cx="16561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latin typeface="Arial Narrow" panose="020B0606020202030204" pitchFamily="34" charset="0"/>
              </a:rPr>
              <a:t>CONCEPTUAL</a:t>
            </a:r>
            <a:endParaRPr lang="en-US" sz="8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50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716329"/>
              </p:ext>
            </p:extLst>
          </p:nvPr>
        </p:nvGraphicFramePr>
        <p:xfrm>
          <a:off x="1980729" y="2070912"/>
          <a:ext cx="9143999" cy="1940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1940998">
                <a:tc>
                  <a:txBody>
                    <a:bodyPr/>
                    <a:lstStyle/>
                    <a:p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</a:rPr>
                        <a:t>Production</a:t>
                      </a:r>
                      <a:endParaRPr lang="en-US" sz="120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Sustainably increase crop yields 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Boost yields through crop breeding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Improve soil and water management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Expand onto low-opportunity-cost degraded lands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Sustainably increase “livestock” productivity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productivity of pasture and grazing lands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then stabilize wild fish catch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productivity of aquaculture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498031"/>
              </p:ext>
            </p:extLst>
          </p:nvPr>
        </p:nvGraphicFramePr>
        <p:xfrm>
          <a:off x="1955943" y="1146927"/>
          <a:ext cx="9143999" cy="1625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1625882">
                <a:tc>
                  <a:txBody>
                    <a:bodyPr/>
                    <a:lstStyle/>
                    <a:p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</a:rPr>
                        <a:t>Consumption</a:t>
                      </a:r>
                      <a:endParaRPr lang="en-US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food loss and waste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Shift to healthier diets 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Help achieve replacement level fertility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biofuel demand for food crops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295647"/>
              </p:ext>
            </p:extLst>
          </p:nvPr>
        </p:nvGraphicFramePr>
        <p:xfrm>
          <a:off x="1955942" y="3867894"/>
          <a:ext cx="9143999" cy="937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</a:rPr>
                        <a:t>Production methods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Improve livestock feeding efficiency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the efficiency of fertilizer use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Manage rice paddies to reduce emissions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endParaRPr lang="en-US" sz="1200" dirty="0">
                        <a:solidFill>
                          <a:srgbClr val="660033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945512" y="618242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MENU FOR A SUSTAINABLE FOOD FUTURE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11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980729" y="2070912"/>
          <a:ext cx="9143999" cy="1940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1940998">
                <a:tc>
                  <a:txBody>
                    <a:bodyPr/>
                    <a:lstStyle/>
                    <a:p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</a:rPr>
                        <a:t>Production</a:t>
                      </a:r>
                      <a:endParaRPr lang="en-US" sz="120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Sustainably increase crop yields 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Boost yields through crop breeding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Improve soil and water management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Expand onto low-opportunity-cost degraded lands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Sustainably increase “livestock” productivity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productivity of pasture and grazing lands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then stabilize wild fish catch</a:t>
                      </a:r>
                    </a:p>
                    <a:p>
                      <a:pPr marL="974725" marR="0" lvl="3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-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productivity of aquaculture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55943" y="1146927"/>
          <a:ext cx="9143999" cy="1625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1625882">
                <a:tc>
                  <a:txBody>
                    <a:bodyPr/>
                    <a:lstStyle/>
                    <a:p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</a:rPr>
                        <a:t>Consumption</a:t>
                      </a:r>
                      <a:endParaRPr lang="en-US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food loss and waste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Shift to healthier diets 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Help achieve replacement level fertility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Reduce biofuel demand for food crops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955942" y="3867894"/>
          <a:ext cx="9143999" cy="937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403"/>
                <a:gridCol w="720659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</a:rPr>
                        <a:t>Production methods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Improve livestock feeding efficiency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Increase the efficiency of fertilizer use</a:t>
                      </a:r>
                    </a:p>
                    <a:p>
                      <a:pPr marL="460375" marR="0" lvl="2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Times New Roman"/>
                        </a:rPr>
                        <a:t>Manage rice paddies to reduce emissions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endParaRPr lang="en-US" sz="1200" dirty="0">
                        <a:solidFill>
                          <a:srgbClr val="660033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945512" y="618242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MENU FOR A SUSTAINABLE FOOD FUTURE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39952" y="2559718"/>
            <a:ext cx="4464496" cy="201059"/>
          </a:xfrm>
          <a:prstGeom prst="rect">
            <a:avLst/>
          </a:prstGeom>
          <a:noFill/>
          <a:ln w="2540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5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5" b="21631"/>
          <a:stretch/>
        </p:blipFill>
        <p:spPr bwMode="auto">
          <a:xfrm>
            <a:off x="1970870" y="1131590"/>
            <a:ext cx="7137634" cy="2837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58446" y="637085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AGROFORESTRY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05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23341" y="4107982"/>
            <a:ext cx="6165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Source: </a:t>
            </a:r>
            <a:r>
              <a:rPr lang="en-US" sz="6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Shitumbanuma</a:t>
            </a:r>
            <a:r>
              <a:rPr lang="en-US" sz="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V. 2012. “Analyses of Crop Trials Under </a:t>
            </a:r>
            <a:r>
              <a:rPr lang="en-US" sz="6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Faidherbia</a:t>
            </a:r>
            <a:r>
              <a:rPr lang="en-US" sz="6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albida</a:t>
            </a:r>
            <a:r>
              <a:rPr lang="en-US" sz="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.” Lusaka, Zambia: Conservation Farming Unit, University of Zambia.</a:t>
            </a:r>
          </a:p>
          <a:p>
            <a:endParaRPr lang="en-US" sz="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98984" y="448204"/>
            <a:ext cx="637222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MAIZE YIELDS IN ZAMBIA ARE HIGHER UNDER </a:t>
            </a:r>
            <a:r>
              <a:rPr lang="en-US" b="1" i="1" dirty="0" smtClean="0"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FAIDHERBIA</a:t>
            </a:r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 TREES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  <a:cs typeface="Arial"/>
            </a:endParaRPr>
          </a:p>
          <a:p>
            <a:r>
              <a:rPr lang="en-US" sz="1350" b="1" dirty="0">
                <a:solidFill>
                  <a:srgbClr val="C00000"/>
                </a:solidFill>
                <a:latin typeface="Arial Narrow" panose="020B0606020202030204" pitchFamily="34" charset="0"/>
                <a:cs typeface="Arial"/>
              </a:rPr>
              <a:t>Kilograms per hectare</a:t>
            </a:r>
            <a:endParaRPr lang="en-US" sz="1350" b="1" spc="-15" dirty="0">
              <a:solidFill>
                <a:srgbClr val="C0000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35373" y="3795886"/>
            <a:ext cx="673154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i="1" dirty="0">
                <a:solidFill>
                  <a:srgbClr val="58595B"/>
                </a:solidFill>
                <a:latin typeface="Arial"/>
                <a:cs typeface="Arial"/>
              </a:rPr>
              <a:t>Note: </a:t>
            </a:r>
            <a:r>
              <a:rPr lang="en-US" sz="700" dirty="0">
                <a:solidFill>
                  <a:srgbClr val="58595B"/>
                </a:solidFill>
                <a:latin typeface="Arial"/>
                <a:cs typeface="Arial"/>
              </a:rPr>
              <a:t>Average maize grain yields from trial sites under and outside canopies of mature </a:t>
            </a:r>
            <a:r>
              <a:rPr lang="en-US" sz="700" i="1" dirty="0" err="1">
                <a:solidFill>
                  <a:srgbClr val="58595B"/>
                </a:solidFill>
                <a:latin typeface="Arial"/>
                <a:cs typeface="Arial"/>
              </a:rPr>
              <a:t>Faidherbia</a:t>
            </a:r>
            <a:r>
              <a:rPr lang="en-US" sz="700" i="1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700" i="1" dirty="0" err="1">
                <a:solidFill>
                  <a:srgbClr val="58595B"/>
                </a:solidFill>
                <a:latin typeface="Arial"/>
                <a:cs typeface="Arial"/>
              </a:rPr>
              <a:t>albida</a:t>
            </a:r>
            <a:r>
              <a:rPr lang="en-US" sz="700" i="1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rgbClr val="58595B"/>
                </a:solidFill>
                <a:latin typeface="Arial"/>
                <a:cs typeface="Arial"/>
              </a:rPr>
              <a:t>trees across regions in Zambia.</a:t>
            </a:r>
            <a:endParaRPr lang="en-US" sz="700" dirty="0">
              <a:solidFill>
                <a:srgbClr val="58595B"/>
              </a:solidFill>
              <a:latin typeface="Arial"/>
            </a:endParaRPr>
          </a:p>
        </p:txBody>
      </p:sp>
      <p:pic>
        <p:nvPicPr>
          <p:cNvPr id="17" name="Picture 16" descr="WRR#4_fig6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1719" y="1398309"/>
            <a:ext cx="6774343" cy="223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Illela tassa 92"/>
          <p:cNvPicPr>
            <a:picLocks noChangeAspect="1" noChangeArrowheads="1"/>
          </p:cNvPicPr>
          <p:nvPr/>
        </p:nvPicPr>
        <p:blipFill rotWithShape="1">
          <a:blip r:embed="rId9" cstate="print"/>
          <a:srcRect b="20409"/>
          <a:stretch/>
        </p:blipFill>
        <p:spPr>
          <a:xfrm>
            <a:off x="1970869" y="1131590"/>
            <a:ext cx="7137636" cy="284526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945512" y="618242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WATER HARVESTING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25147" y="370719"/>
            <a:ext cx="7183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WATER HARVESTING PRACTICES INCREASE YIELD GAINS (BURKINA FASO) </a:t>
            </a:r>
          </a:p>
          <a:p>
            <a:pPr defTabSz="342900"/>
            <a:r>
              <a:rPr lang="en-US" b="1" dirty="0" smtClean="0">
                <a:solidFill>
                  <a:srgbClr val="C00000"/>
                </a:solidFill>
                <a:latin typeface="Arial Narrow" panose="020B0606020202030204" pitchFamily="34" charset="0"/>
                <a:cs typeface="Arial"/>
              </a:rPr>
              <a:t>Kilograms </a:t>
            </a:r>
            <a:r>
              <a:rPr lang="en-US" b="1" dirty="0">
                <a:solidFill>
                  <a:srgbClr val="C00000"/>
                </a:solidFill>
                <a:latin typeface="Arial Narrow" panose="020B0606020202030204" pitchFamily="34" charset="0"/>
                <a:cs typeface="Arial"/>
              </a:rPr>
              <a:t>per hectare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79711" y="4144141"/>
            <a:ext cx="6983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Source: </a:t>
            </a:r>
            <a:r>
              <a:rPr lang="en-US" sz="600" dirty="0" err="1">
                <a:solidFill>
                  <a:srgbClr val="1E1E1E"/>
                </a:solidFill>
                <a:latin typeface="Arial"/>
                <a:cs typeface="Arial"/>
              </a:rPr>
              <a:t>Sawadogo</a:t>
            </a:r>
            <a:r>
              <a:rPr lang="en-US" sz="600" dirty="0">
                <a:solidFill>
                  <a:srgbClr val="1E1E1E"/>
                </a:solidFill>
                <a:latin typeface="Arial"/>
                <a:cs typeface="Arial"/>
              </a:rPr>
              <a:t>, H. 2008.</a:t>
            </a:r>
            <a:r>
              <a:rPr lang="en-US" sz="600" i="1" dirty="0">
                <a:solidFill>
                  <a:srgbClr val="1E1E1E"/>
                </a:solidFill>
                <a:latin typeface="Arial"/>
                <a:cs typeface="Arial"/>
              </a:rPr>
              <a:t> </a:t>
            </a:r>
            <a:r>
              <a:rPr lang="fr-FR" sz="600" i="1" dirty="0">
                <a:solidFill>
                  <a:srgbClr val="1E1E1E"/>
                </a:solidFill>
                <a:latin typeface="Arial"/>
                <a:cs typeface="Arial"/>
              </a:rPr>
              <a:t>Impact des aménagements de conservation des eaux et des sols sur les systèmes de production, les rendements et la fertilité des sols au Nord du Plateau Central du Burkina Faso. </a:t>
            </a:r>
            <a:r>
              <a:rPr lang="fr-FR" sz="600" dirty="0">
                <a:solidFill>
                  <a:srgbClr val="1E1E1E"/>
                </a:solidFill>
                <a:latin typeface="Arial"/>
                <a:cs typeface="Arial"/>
              </a:rPr>
              <a:t>Ouagadougou and Amsterdam: Etude Sahel Burkina Faso, CILDSS and VU </a:t>
            </a:r>
            <a:r>
              <a:rPr lang="fr-FR" sz="600" dirty="0" err="1">
                <a:solidFill>
                  <a:srgbClr val="1E1E1E"/>
                </a:solidFill>
                <a:latin typeface="Arial"/>
                <a:cs typeface="Arial"/>
              </a:rPr>
              <a:t>University</a:t>
            </a:r>
            <a:r>
              <a:rPr lang="fr-FR" sz="600" dirty="0">
                <a:solidFill>
                  <a:srgbClr val="1E1E1E"/>
                </a:solidFill>
                <a:latin typeface="Arial"/>
                <a:cs typeface="Arial"/>
              </a:rPr>
              <a:t> Amsterdam.</a:t>
            </a:r>
            <a:endParaRPr lang="en-US" sz="600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53928" y="3795886"/>
            <a:ext cx="629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i="1" dirty="0">
                <a:solidFill>
                  <a:srgbClr val="58595B"/>
                </a:solidFill>
                <a:latin typeface="Arial"/>
                <a:cs typeface="Arial"/>
              </a:rPr>
              <a:t>Note: </a:t>
            </a:r>
            <a:r>
              <a:rPr lang="en-US" sz="700" dirty="0">
                <a:solidFill>
                  <a:srgbClr val="58595B"/>
                </a:solidFill>
                <a:latin typeface="Arial"/>
                <a:cs typeface="Arial"/>
              </a:rPr>
              <a:t>These two groups of villages are located on the northern central plateau of Burkina Faso. “BAU” = business as usual.</a:t>
            </a:r>
          </a:p>
          <a:p>
            <a:endParaRPr lang="en-US" sz="700" dirty="0">
              <a:solidFill>
                <a:srgbClr val="58595B"/>
              </a:solidFill>
              <a:latin typeface="Arial"/>
              <a:cs typeface="Arial"/>
            </a:endParaRPr>
          </a:p>
        </p:txBody>
      </p:sp>
      <p:pic>
        <p:nvPicPr>
          <p:cNvPr id="17" name="Picture 16" descr="WRR#4_fig9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9712" y="1203598"/>
            <a:ext cx="6983581" cy="25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WRR#4_fig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1118692"/>
            <a:ext cx="5260398" cy="289321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86438" y="33950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SOIL ORGANIC MATTER CONCENTRATIONS VARY GREATLY </a:t>
            </a:r>
          </a:p>
          <a:p>
            <a:r>
              <a:rPr lang="en-US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Topsoil organic carbon (percent mass fraction)</a:t>
            </a:r>
            <a:endParaRPr lang="en-US" b="1" dirty="0" smtClean="0">
              <a:solidFill>
                <a:srgbClr val="C0000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897071" y="4091471"/>
            <a:ext cx="677938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600" i="1" dirty="0" smtClean="0">
                <a:solidFill>
                  <a:srgbClr val="000000"/>
                </a:solidFill>
                <a:latin typeface="Arial"/>
                <a:cs typeface="Arial"/>
              </a:rPr>
              <a:t>Source</a:t>
            </a:r>
            <a:r>
              <a:rPr lang="en-US" sz="600" dirty="0" smtClean="0">
                <a:solidFill>
                  <a:srgbClr val="1E1E1E"/>
                </a:solidFill>
                <a:latin typeface="Arial"/>
                <a:cs typeface="Arial"/>
              </a:rPr>
              <a:t>: </a:t>
            </a:r>
            <a:r>
              <a:rPr lang="en-US" sz="600" dirty="0" err="1" smtClean="0">
                <a:solidFill>
                  <a:srgbClr val="1E1E1E"/>
                </a:solidFill>
                <a:latin typeface="Arial"/>
                <a:cs typeface="Arial"/>
              </a:rPr>
              <a:t>Hengl</a:t>
            </a:r>
            <a:r>
              <a:rPr lang="en-US" sz="600" dirty="0" smtClean="0">
                <a:solidFill>
                  <a:srgbClr val="1E1E1E"/>
                </a:solidFill>
                <a:latin typeface="Arial"/>
                <a:cs typeface="Arial"/>
              </a:rPr>
              <a:t> , T., and H. Reuter. 2009. “Topsoil organic carbon based on the HWSD [Data file].” ISRIC World Soil Information. Accessible at: &lt;http://worldgrids.org/duku.php?id=wiki:tochws&gt;. Retrieved May 5, 2013.</a:t>
            </a:r>
            <a:endParaRPr lang="en-US" sz="600" dirty="0">
              <a:solidFill>
                <a:srgbClr val="1E1E1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834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66778" y="650141"/>
            <a:ext cx="6997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REGIONAL INITIATIVES TO RESTORE DEGRADED LAND: LATIN AMERICA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5825" y="1707654"/>
            <a:ext cx="5680591" cy="176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13664"/>
            <a:ext cx="1014107" cy="103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80A50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11111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11111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-17221" y="0"/>
            <a:ext cx="3598621" cy="2011816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686365" y="0"/>
            <a:ext cx="3457636" cy="2011816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672259" y="657511"/>
            <a:ext cx="1530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sto MT" panose="02040603050505030304" pitchFamily="18" charset="0"/>
              </a:rPr>
              <a:t>New York Declaration on Forests</a:t>
            </a: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-17220" y="3528551"/>
            <a:ext cx="3744875" cy="161495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2931247" y="65256"/>
            <a:ext cx="3564423" cy="415498"/>
            <a:chOff x="4129550" y="87008"/>
            <a:chExt cx="4752563" cy="553997"/>
          </a:xfrm>
        </p:grpSpPr>
        <p:sp>
          <p:nvSpPr>
            <p:cNvPr id="19" name="Rectangle 18"/>
            <p:cNvSpPr/>
            <p:nvPr/>
          </p:nvSpPr>
          <p:spPr>
            <a:xfrm>
              <a:off x="4129550" y="87008"/>
              <a:ext cx="4734233" cy="5232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299747" y="87008"/>
              <a:ext cx="4582366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b="1" dirty="0"/>
                <a:t>SUPPORT GLOBAL AMBITION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881019" y="4695369"/>
            <a:ext cx="3685830" cy="433506"/>
            <a:chOff x="3929848" y="6260492"/>
            <a:chExt cx="4914440" cy="578008"/>
          </a:xfrm>
        </p:grpSpPr>
        <p:sp>
          <p:nvSpPr>
            <p:cNvPr id="38" name="Rectangle 37"/>
            <p:cNvSpPr/>
            <p:nvPr/>
          </p:nvSpPr>
          <p:spPr>
            <a:xfrm>
              <a:off x="3929848" y="6260492"/>
              <a:ext cx="4792268" cy="5232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930807" y="6284503"/>
              <a:ext cx="4913481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b="1" dirty="0"/>
                <a:t>ACHIEVE COUNTRY AMBITIONS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361374" y="1438389"/>
            <a:ext cx="2086076" cy="415498"/>
            <a:chOff x="481832" y="1917851"/>
            <a:chExt cx="2781434" cy="553997"/>
          </a:xfrm>
        </p:grpSpPr>
        <p:sp>
          <p:nvSpPr>
            <p:cNvPr id="36" name="Rectangle 35"/>
            <p:cNvSpPr/>
            <p:nvPr/>
          </p:nvSpPr>
          <p:spPr>
            <a:xfrm>
              <a:off x="481832" y="1920640"/>
              <a:ext cx="2725532" cy="5232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56791" y="1917851"/>
              <a:ext cx="2706475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100" b="1" dirty="0" smtClean="0"/>
                <a:t>TECHNICAL</a:t>
              </a:r>
              <a:endParaRPr lang="en-US" sz="2100" b="1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797665" y="1429980"/>
            <a:ext cx="2262393" cy="415498"/>
            <a:chOff x="9063553" y="1906639"/>
            <a:chExt cx="3016524" cy="553997"/>
          </a:xfrm>
        </p:grpSpPr>
        <p:sp>
          <p:nvSpPr>
            <p:cNvPr id="39" name="Rectangle 38"/>
            <p:cNvSpPr/>
            <p:nvPr/>
          </p:nvSpPr>
          <p:spPr>
            <a:xfrm>
              <a:off x="9063553" y="1906639"/>
              <a:ext cx="3016524" cy="5232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9063553" y="1906639"/>
              <a:ext cx="1564959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b="1" dirty="0" smtClean="0"/>
                <a:t>FINANCE</a:t>
              </a:r>
              <a:endParaRPr lang="en-US" sz="2100" b="1" dirty="0"/>
            </a:p>
          </p:txBody>
        </p:sp>
      </p:grpSp>
      <p:cxnSp>
        <p:nvCxnSpPr>
          <p:cNvPr id="22" name="Straight Connector 21"/>
          <p:cNvCxnSpPr/>
          <p:nvPr/>
        </p:nvCxnSpPr>
        <p:spPr>
          <a:xfrm flipH="1" flipV="1">
            <a:off x="5782046" y="3635828"/>
            <a:ext cx="3481697" cy="1589315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roup 49"/>
          <p:cNvGrpSpPr/>
          <p:nvPr/>
        </p:nvGrpSpPr>
        <p:grpSpPr>
          <a:xfrm>
            <a:off x="5922780" y="2007473"/>
            <a:ext cx="1822288" cy="2012463"/>
            <a:chOff x="7897039" y="2676631"/>
            <a:chExt cx="2429717" cy="2683284"/>
          </a:xfrm>
        </p:grpSpPr>
        <p:pic>
          <p:nvPicPr>
            <p:cNvPr id="4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0824" y="3141094"/>
              <a:ext cx="1395932" cy="43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8816" y="3634492"/>
              <a:ext cx="1263451" cy="403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6805" y="3479246"/>
              <a:ext cx="481471" cy="560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7927" y="4258008"/>
              <a:ext cx="675577" cy="716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9" descr="Terra Global Capital">
              <a:hlinkClick r:id="rId7" tooltip="Home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6196" y="4135722"/>
              <a:ext cx="1269275" cy="484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5843" y="4735280"/>
              <a:ext cx="1074879" cy="624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5504" y="2676631"/>
              <a:ext cx="1199967" cy="406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897039" y="2830329"/>
              <a:ext cx="1001002" cy="441855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2801321" y="3698904"/>
            <a:ext cx="4309523" cy="1477328"/>
            <a:chOff x="3735095" y="4891355"/>
            <a:chExt cx="5746030" cy="2682613"/>
          </a:xfrm>
        </p:grpSpPr>
        <p:sp>
          <p:nvSpPr>
            <p:cNvPr id="57" name="TextBox 56"/>
            <p:cNvSpPr txBox="1"/>
            <p:nvPr/>
          </p:nvSpPr>
          <p:spPr>
            <a:xfrm>
              <a:off x="3735095" y="5130944"/>
              <a:ext cx="2040634" cy="1425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b="1" dirty="0">
                  <a:latin typeface="Calisto MT" panose="02040603050505030304" pitchFamily="18" charset="0"/>
                </a:rPr>
                <a:t>Brazil (ES)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Chile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Colombia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506713" y="4891355"/>
              <a:ext cx="2040634" cy="2682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b="1" dirty="0">
                  <a:latin typeface="Calisto MT" panose="02040603050505030304" pitchFamily="18" charset="0"/>
                </a:rPr>
                <a:t>Costa Rica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Ecuador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El Salvador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Guatemala</a:t>
              </a:r>
            </a:p>
            <a:p>
              <a:endParaRPr lang="en-US" sz="1500" b="1" dirty="0">
                <a:latin typeface="Calisto MT" panose="02040603050505030304" pitchFamily="18" charset="0"/>
              </a:endParaRPr>
            </a:p>
            <a:p>
              <a:endParaRPr lang="en-US" sz="1500" b="1" dirty="0">
                <a:latin typeface="Calisto MT" panose="02040603050505030304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440491" y="5109526"/>
              <a:ext cx="2040634" cy="2263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b="1" dirty="0">
                  <a:latin typeface="Calisto MT" panose="02040603050505030304" pitchFamily="18" charset="0"/>
                </a:rPr>
                <a:t>Mexico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Nicaragua</a:t>
              </a:r>
            </a:p>
            <a:p>
              <a:r>
                <a:rPr lang="en-US" sz="1500" b="1" dirty="0">
                  <a:latin typeface="Calisto MT" panose="02040603050505030304" pitchFamily="18" charset="0"/>
                </a:rPr>
                <a:t>Peru</a:t>
              </a:r>
            </a:p>
            <a:p>
              <a:endParaRPr lang="en-US" sz="1500" b="1" dirty="0">
                <a:latin typeface="Calisto MT" panose="02040603050505030304" pitchFamily="18" charset="0"/>
              </a:endParaRPr>
            </a:p>
            <a:p>
              <a:endParaRPr lang="en-US" sz="1500" b="1" dirty="0">
                <a:latin typeface="Calisto MT" panose="02040603050505030304" pitchFamily="18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2"/>
          <a:srcRect r="59080"/>
          <a:stretch/>
        </p:blipFill>
        <p:spPr>
          <a:xfrm>
            <a:off x="3389704" y="1815957"/>
            <a:ext cx="2488358" cy="1952941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181589" y="2007396"/>
            <a:ext cx="2699147" cy="2005097"/>
            <a:chOff x="242118" y="2676527"/>
            <a:chExt cx="3598863" cy="2673463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18" y="3430590"/>
              <a:ext cx="1331913" cy="522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356" y="2787653"/>
              <a:ext cx="1209675" cy="5286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9006" y="2676527"/>
              <a:ext cx="565150" cy="655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7981" y="2749553"/>
              <a:ext cx="1143000" cy="490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5558" y="4210052"/>
              <a:ext cx="822325" cy="815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3119" y="3338515"/>
              <a:ext cx="555625" cy="728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1219" y="3349628"/>
              <a:ext cx="619125" cy="787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58" y="4137028"/>
              <a:ext cx="1133475" cy="4810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0A509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1111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11111"/>
                    </a:outerShdw>
                  </a:effectLst>
                </a14:hiddenEffects>
              </a:ext>
            </a:extLst>
          </p:spPr>
        </p:pic>
        <p:pic>
          <p:nvPicPr>
            <p:cNvPr id="61" name="Picture 11" descr="Fundação Amazonas Sustentável"/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46" y="4805907"/>
              <a:ext cx="1088164" cy="544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Group 1"/>
          <p:cNvGrpSpPr/>
          <p:nvPr/>
        </p:nvGrpSpPr>
        <p:grpSpPr>
          <a:xfrm>
            <a:off x="7859487" y="2062165"/>
            <a:ext cx="1097563" cy="689231"/>
            <a:chOff x="10479315" y="2749553"/>
            <a:chExt cx="1463417" cy="918975"/>
          </a:xfrm>
        </p:grpSpPr>
        <p:grpSp>
          <p:nvGrpSpPr>
            <p:cNvPr id="52" name="Group 51"/>
            <p:cNvGrpSpPr/>
            <p:nvPr/>
          </p:nvGrpSpPr>
          <p:grpSpPr>
            <a:xfrm>
              <a:off x="10945066" y="2749553"/>
              <a:ext cx="997666" cy="918975"/>
              <a:chOff x="10945066" y="2749553"/>
              <a:chExt cx="997666" cy="918975"/>
            </a:xfrm>
          </p:grpSpPr>
          <p:pic>
            <p:nvPicPr>
              <p:cNvPr id="66" name="Picture 2" descr="http://gateway.answerscloud.com/iadb-org/production/foresee/sitelogo.gif?v=R0353D3C6EC"/>
              <p:cNvPicPr>
                <a:picLocks noChangeAspect="1" noChangeArrowheads="1"/>
              </p:cNvPicPr>
              <p:nvPr/>
            </p:nvPicPr>
            <p:blipFill rotWithShape="1"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5526"/>
              <a:stretch/>
            </p:blipFill>
            <p:spPr bwMode="auto">
              <a:xfrm>
                <a:off x="10945066" y="2749553"/>
                <a:ext cx="997666" cy="3670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7" name="Picture 2" descr="CAF Logo">
                <a:hlinkClick r:id="rId23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7822" b="5721"/>
              <a:stretch/>
            </p:blipFill>
            <p:spPr bwMode="auto">
              <a:xfrm>
                <a:off x="10984959" y="3111499"/>
                <a:ext cx="917880" cy="5570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" name="Straight Connector 2"/>
            <p:cNvCxnSpPr/>
            <p:nvPr/>
          </p:nvCxnSpPr>
          <p:spPr>
            <a:xfrm>
              <a:off x="10596282" y="2985247"/>
              <a:ext cx="0" cy="346918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10479315" y="3174448"/>
              <a:ext cx="254853" cy="5319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864932" y="3221910"/>
            <a:ext cx="1005190" cy="1046658"/>
            <a:chOff x="10486575" y="4295880"/>
            <a:chExt cx="1340253" cy="1395544"/>
          </a:xfrm>
        </p:grpSpPr>
        <p:grpSp>
          <p:nvGrpSpPr>
            <p:cNvPr id="53" name="Group 52"/>
            <p:cNvGrpSpPr/>
            <p:nvPr/>
          </p:nvGrpSpPr>
          <p:grpSpPr>
            <a:xfrm>
              <a:off x="10921953" y="4295880"/>
              <a:ext cx="904875" cy="1395544"/>
              <a:chOff x="10921953" y="4295880"/>
              <a:chExt cx="904875" cy="1395544"/>
            </a:xfrm>
          </p:grpSpPr>
          <p:pic>
            <p:nvPicPr>
              <p:cNvPr id="64" name="Picture 4" descr="home">
                <a:hlinkClick r:id="rId25" tooltip="Home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0333"/>
              <a:stretch/>
            </p:blipFill>
            <p:spPr bwMode="auto">
              <a:xfrm>
                <a:off x="11122564" y="4295880"/>
                <a:ext cx="642670" cy="8268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5" name="Picture 6" descr="Logo – Green Climate Fund">
                <a:hlinkClick r:id="rId27"/>
              </p:cNvPr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21953" y="5062773"/>
                <a:ext cx="904875" cy="6286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60" name="Straight Connector 59"/>
            <p:cNvCxnSpPr/>
            <p:nvPr/>
          </p:nvCxnSpPr>
          <p:spPr>
            <a:xfrm>
              <a:off x="10603542" y="4589079"/>
              <a:ext cx="0" cy="346918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10486575" y="4778280"/>
              <a:ext cx="254853" cy="5319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4034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nanjira.com/wp-content/uploads/2012/06/nepad-log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886" y="1851670"/>
            <a:ext cx="1411986" cy="151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giz.de/static/en/images/images_content_460x160/bmz2013-en-logo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5" r="15974"/>
          <a:stretch/>
        </p:blipFill>
        <p:spPr bwMode="auto">
          <a:xfrm>
            <a:off x="6469140" y="1951556"/>
            <a:ext cx="2286592" cy="127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66778" y="650141"/>
            <a:ext cx="622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REGIONAL INITIATIVES TO RESTORE DEGRADED LAND: AFRICA</a:t>
            </a:r>
            <a:endParaRPr lang="en-US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5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532" y="1942014"/>
            <a:ext cx="1693627" cy="587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39752" y="1203598"/>
            <a:ext cx="5293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Bring 100 </a:t>
            </a:r>
            <a:r>
              <a:rPr lang="en-US" b="1" i="1" dirty="0" err="1" smtClean="0"/>
              <a:t>Mha</a:t>
            </a:r>
            <a:r>
              <a:rPr lang="en-US" b="1" i="1" dirty="0" smtClean="0"/>
              <a:t> into process of restoration by 2030</a:t>
            </a:r>
            <a:endParaRPr lang="en-US" b="1" i="1" dirty="0"/>
          </a:p>
        </p:txBody>
      </p:sp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050" y="2801889"/>
            <a:ext cx="702659" cy="81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80A50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11111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1111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43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backgroundpictures.org/p/space/horizon_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63344" y="1131591"/>
            <a:ext cx="7145160" cy="2844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63888" y="2254101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Merci beaucoup</a:t>
            </a:r>
            <a:endParaRPr lang="en-US" sz="2400" b="1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50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926</Words>
  <Application>Microsoft Office PowerPoint</Application>
  <PresentationFormat>Affichage à l'écran (16:9)</PresentationFormat>
  <Paragraphs>133</Paragraphs>
  <Slides>23</Slides>
  <Notes>22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tcongres</cp:lastModifiedBy>
  <cp:revision>24</cp:revision>
  <dcterms:created xsi:type="dcterms:W3CDTF">2015-10-02T08:44:29Z</dcterms:created>
  <dcterms:modified xsi:type="dcterms:W3CDTF">2015-10-13T08:22:52Z</dcterms:modified>
</cp:coreProperties>
</file>