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81" r:id="rId3"/>
    <p:sldId id="282" r:id="rId4"/>
    <p:sldId id="292" r:id="rId5"/>
    <p:sldId id="284" r:id="rId6"/>
    <p:sldId id="285" r:id="rId7"/>
    <p:sldId id="286" r:id="rId8"/>
    <p:sldId id="293" r:id="rId9"/>
    <p:sldId id="289" r:id="rId10"/>
    <p:sldId id="294" r:id="rId11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14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860" y="-6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76BCD-BE1A-431D-8B89-4DC6DA7E3FE1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D780-AD48-4176-909E-20AB76EBDD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116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56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 b="1">
                <a:solidFill>
                  <a:srgbClr val="002060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Image 6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056976"/>
            <a:ext cx="7137635" cy="1070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6365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02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7119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63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298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314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080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0614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06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990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E3B24-26DF-408F-B33D-A06C39F4D75D}" type="datetimeFigureOut">
              <a:rPr lang="fr-FR" smtClean="0"/>
              <a:t>12/10/2015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97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411760" y="1203598"/>
            <a:ext cx="64087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cs typeface="Arial MT Cn Lt"/>
              </a:rPr>
              <a:t>ADAPTATION AU CHANGEMENT CLIMATIQUE:  </a:t>
            </a:r>
            <a:endParaRPr lang="en-US" sz="2400" b="1" dirty="0" smtClean="0">
              <a:solidFill>
                <a:srgbClr val="002060"/>
              </a:solidFill>
              <a:cs typeface="Arial MT Cn Lt"/>
            </a:endParaRPr>
          </a:p>
          <a:p>
            <a:pPr algn="ctr"/>
            <a:r>
              <a:rPr lang="en-US" sz="2400" b="1" dirty="0" smtClean="0">
                <a:solidFill>
                  <a:srgbClr val="002060"/>
                </a:solidFill>
                <a:cs typeface="Arial MT Cn Lt"/>
              </a:rPr>
              <a:t>QUELQUES </a:t>
            </a:r>
            <a:r>
              <a:rPr lang="en-US" sz="2400" b="1" dirty="0">
                <a:solidFill>
                  <a:srgbClr val="002060"/>
                </a:solidFill>
                <a:cs typeface="Arial MT Cn Lt"/>
              </a:rPr>
              <a:t>CAS DE SUCCES EN AFRIQUE</a:t>
            </a:r>
          </a:p>
          <a:p>
            <a:r>
              <a:rPr lang="fr-FR" b="1" dirty="0" smtClean="0"/>
              <a:t> 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294112" y="2715766"/>
            <a:ext cx="61024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i="1" dirty="0">
                <a:latin typeface="Georgia"/>
                <a:cs typeface="Georgia"/>
              </a:rPr>
              <a:t>Chris </a:t>
            </a:r>
            <a:r>
              <a:rPr lang="en-US" sz="1400" i="1" dirty="0" err="1">
                <a:latin typeface="Georgia"/>
                <a:cs typeface="Georgia"/>
              </a:rPr>
              <a:t>Reij</a:t>
            </a:r>
            <a:endParaRPr lang="en-US" sz="1400" i="1" dirty="0">
              <a:latin typeface="Georgia"/>
              <a:cs typeface="Georgia"/>
            </a:endParaRPr>
          </a:p>
          <a:p>
            <a:pPr algn="ctr"/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9"/>
          <p:cNvSpPr txBox="1"/>
          <p:nvPr/>
        </p:nvSpPr>
        <p:spPr>
          <a:xfrm>
            <a:off x="-828600" y="3579862"/>
            <a:ext cx="842317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latin typeface="Arial"/>
                <a:cs typeface="Arial"/>
              </a:rPr>
              <a:t>ESTABLISHED 1982</a:t>
            </a:r>
          </a:p>
        </p:txBody>
      </p:sp>
      <p:pic>
        <p:nvPicPr>
          <p:cNvPr id="15" name="Picture 10" descr="Reversed-GoldBackground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441" y="2139702"/>
            <a:ext cx="2805487" cy="1322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205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altLang="nl-NL" dirty="0" smtClean="0"/>
              <a:t>AGROFORESTERIE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altLang="nl-NL" b="1" dirty="0"/>
              <a:t>NIGER: 5 millions d’ ha de nouveaux </a:t>
            </a:r>
            <a:r>
              <a:rPr lang="fr-FR" altLang="nl-NL" b="1" dirty="0" smtClean="0"/>
              <a:t>parcs </a:t>
            </a:r>
            <a:r>
              <a:rPr lang="fr-FR" altLang="nl-NL" b="1" dirty="0"/>
              <a:t>agroforestiers</a:t>
            </a:r>
          </a:p>
          <a:p>
            <a:endParaRPr lang="fr-FR" altLang="nl-NL" b="1" dirty="0"/>
          </a:p>
          <a:p>
            <a:pPr marL="0" indent="0">
              <a:buNone/>
            </a:pPr>
            <a:r>
              <a:rPr lang="fr-FR" altLang="nl-NL" b="1" dirty="0"/>
              <a:t>MALI: 0.5 million d’ha sur les </a:t>
            </a:r>
            <a:r>
              <a:rPr lang="fr-FR" altLang="nl-NL" b="1" dirty="0" smtClean="0"/>
              <a:t>plaines du </a:t>
            </a:r>
            <a:r>
              <a:rPr lang="fr-FR" altLang="nl-NL" b="1" dirty="0" err="1"/>
              <a:t>Séno</a:t>
            </a:r>
            <a:endParaRPr lang="fr-FR" altLang="nl-NL" b="1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23210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VEGETATION A GALMA EN 1975 ET </a:t>
            </a:r>
            <a:r>
              <a:rPr lang="fr-FR" dirty="0"/>
              <a:t>2003 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7812360" y="1335088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2400" b="1" dirty="0">
                <a:solidFill>
                  <a:schemeClr val="bg1"/>
                </a:solidFill>
              </a:rPr>
              <a:t>2003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10" name="Picture 5" descr="Galma_cu_19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42119"/>
            <a:ext cx="4424363" cy="3921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Galma_cu_2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138" y="1242119"/>
            <a:ext cx="4614862" cy="3921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3132138" y="1344216"/>
            <a:ext cx="8707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2400" b="1" dirty="0">
                <a:solidFill>
                  <a:srgbClr val="000000"/>
                </a:solidFill>
              </a:rPr>
              <a:t>1975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8151813" y="1289447"/>
            <a:ext cx="8707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2400" b="1" dirty="0">
                <a:solidFill>
                  <a:schemeClr val="bg1"/>
                </a:solidFill>
              </a:rPr>
              <a:t>2003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204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4" descr="RNA optima forma 3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4" r="7097"/>
          <a:stretch>
            <a:fillRect/>
          </a:stretch>
        </p:blipFill>
        <p:spPr bwMode="auto">
          <a:xfrm>
            <a:off x="-107950" y="-21431"/>
            <a:ext cx="9612313" cy="534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6200" y="86917"/>
            <a:ext cx="91440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 b="1" cap="all" dirty="0" smtClean="0">
                <a:solidFill>
                  <a:srgbClr val="002060"/>
                </a:solidFill>
              </a:rPr>
              <a:t>Un nouveau </a:t>
            </a:r>
            <a:r>
              <a:rPr lang="en-US" sz="2800" b="1" cap="all" dirty="0" err="1" smtClean="0">
                <a:solidFill>
                  <a:srgbClr val="002060"/>
                </a:solidFill>
              </a:rPr>
              <a:t>parc</a:t>
            </a:r>
            <a:r>
              <a:rPr lang="en-US" sz="2800" b="1" cap="all" dirty="0" smtClean="0">
                <a:solidFill>
                  <a:srgbClr val="002060"/>
                </a:solidFill>
              </a:rPr>
              <a:t> </a:t>
            </a:r>
            <a:r>
              <a:rPr lang="en-US" sz="2800" b="1" cap="all" dirty="0" err="1" smtClean="0">
                <a:solidFill>
                  <a:srgbClr val="002060"/>
                </a:solidFill>
              </a:rPr>
              <a:t>dans</a:t>
            </a:r>
            <a:r>
              <a:rPr lang="en-US" sz="2800" b="1" cap="all" dirty="0" smtClean="0">
                <a:solidFill>
                  <a:srgbClr val="002060"/>
                </a:solidFill>
              </a:rPr>
              <a:t> le </a:t>
            </a:r>
            <a:r>
              <a:rPr lang="en-US" sz="2800" b="1" cap="all" dirty="0" err="1" smtClean="0">
                <a:solidFill>
                  <a:srgbClr val="002060"/>
                </a:solidFill>
              </a:rPr>
              <a:t>sud</a:t>
            </a:r>
            <a:r>
              <a:rPr lang="en-US" sz="2800" b="1" cap="all" dirty="0" smtClean="0">
                <a:solidFill>
                  <a:srgbClr val="002060"/>
                </a:solidFill>
              </a:rPr>
              <a:t> Zinder</a:t>
            </a:r>
          </a:p>
          <a:p>
            <a:pPr eaLnBrk="1" hangingPunct="1"/>
            <a:r>
              <a:rPr lang="en-US" sz="2800" b="1" cap="all" dirty="0" err="1" smtClean="0">
                <a:solidFill>
                  <a:srgbClr val="002060"/>
                </a:solidFill>
              </a:rPr>
              <a:t>dominé</a:t>
            </a:r>
            <a:r>
              <a:rPr lang="en-US" sz="2800" b="1" cap="all" dirty="0" smtClean="0">
                <a:solidFill>
                  <a:srgbClr val="002060"/>
                </a:solidFill>
              </a:rPr>
              <a:t> par </a:t>
            </a:r>
            <a:r>
              <a:rPr lang="en-US" sz="2800" b="1" cap="all" dirty="0" err="1" smtClean="0">
                <a:solidFill>
                  <a:srgbClr val="002060"/>
                </a:solidFill>
              </a:rPr>
              <a:t>Faidherbia</a:t>
            </a:r>
            <a:r>
              <a:rPr lang="en-US" sz="2800" b="1" cap="all" dirty="0" smtClean="0">
                <a:solidFill>
                  <a:srgbClr val="002060"/>
                </a:solidFill>
              </a:rPr>
              <a:t> </a:t>
            </a:r>
            <a:r>
              <a:rPr lang="en-US" sz="2800" b="1" cap="all" dirty="0" err="1" smtClean="0">
                <a:solidFill>
                  <a:srgbClr val="002060"/>
                </a:solidFill>
              </a:rPr>
              <a:t>albida</a:t>
            </a:r>
            <a:r>
              <a:rPr lang="en-US" sz="2800" b="1" cap="all" dirty="0" smtClean="0">
                <a:solidFill>
                  <a:srgbClr val="002060"/>
                </a:solidFill>
              </a:rPr>
              <a:t> </a:t>
            </a:r>
            <a:endParaRPr lang="en-US" sz="2800" b="1" cap="al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046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REVERDISSEMENT AU NIGER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fr-FR" dirty="0">
                <a:solidFill>
                  <a:srgbClr val="002060"/>
                </a:solidFill>
              </a:rPr>
              <a:t>5,000,000 d’ ha en 20 ans</a:t>
            </a:r>
          </a:p>
          <a:p>
            <a:pPr>
              <a:lnSpc>
                <a:spcPct val="90000"/>
              </a:lnSpc>
              <a:defRPr/>
            </a:pPr>
            <a:r>
              <a:rPr lang="fr-FR" dirty="0">
                <a:solidFill>
                  <a:srgbClr val="002060"/>
                </a:solidFill>
              </a:rPr>
              <a:t>200 millions d’arbres nouveaux (non-plantés)</a:t>
            </a:r>
          </a:p>
          <a:p>
            <a:pPr>
              <a:lnSpc>
                <a:spcPct val="90000"/>
              </a:lnSpc>
              <a:defRPr/>
            </a:pPr>
            <a:r>
              <a:rPr lang="fr-FR" dirty="0">
                <a:solidFill>
                  <a:srgbClr val="002060"/>
                </a:solidFill>
              </a:rPr>
              <a:t>Impact sur la production céréalière:  500,000 tons/an</a:t>
            </a:r>
          </a:p>
          <a:p>
            <a:pPr>
              <a:lnSpc>
                <a:spcPct val="90000"/>
              </a:lnSpc>
              <a:defRPr/>
            </a:pPr>
            <a:r>
              <a:rPr lang="fr-FR" dirty="0">
                <a:solidFill>
                  <a:srgbClr val="002060"/>
                </a:solidFill>
              </a:rPr>
              <a:t>Séquestration CO2 25+ millions de tonnes </a:t>
            </a:r>
          </a:p>
          <a:p>
            <a:pPr marL="0" indent="0">
              <a:buNone/>
            </a:pPr>
            <a:endParaRPr lang="fr-F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204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40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fr-FR" sz="3100" dirty="0">
                <a:latin typeface="Century Gothic" pitchFamily="34" charset="0"/>
              </a:rPr>
              <a:t>COLLECTE DES EAUX DE RUISSELLEMENT AU SAHEL</a:t>
            </a:r>
            <a:r>
              <a:rPr lang="fr-FR" sz="2700" dirty="0">
                <a:latin typeface="Century Gothic" pitchFamily="34" charset="0"/>
              </a:rPr>
              <a:t> </a:t>
            </a:r>
            <a:r>
              <a:rPr lang="fr-FR" sz="2700" dirty="0" smtClean="0">
                <a:latin typeface="Century Gothic" pitchFamily="34" charset="0"/>
              </a:rPr>
              <a:t>Environ </a:t>
            </a:r>
            <a:r>
              <a:rPr lang="fr-FR" sz="2700" dirty="0">
                <a:latin typeface="Century Gothic" pitchFamily="34" charset="0"/>
              </a:rPr>
              <a:t>200.000 ha au Niger et Burkina Faso </a:t>
            </a:r>
            <a:r>
              <a:rPr lang="en-US" dirty="0">
                <a:latin typeface="Century Gothic" pitchFamily="34" charset="0"/>
              </a:rPr>
              <a:t/>
            </a:r>
            <a:br>
              <a:rPr lang="en-US" dirty="0">
                <a:latin typeface="Century Gothic" pitchFamily="34" charset="0"/>
              </a:rPr>
            </a:br>
            <a:endParaRPr lang="fr-FR" dirty="0"/>
          </a:p>
        </p:txBody>
      </p:sp>
      <p:pic>
        <p:nvPicPr>
          <p:cNvPr id="9" name="Picture 6" descr="Niger Toulou 1-9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23234" y="910445"/>
            <a:ext cx="3105150" cy="2007394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6237989" y="2677333"/>
            <a:ext cx="154561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sz="2000" b="1" i="1" dirty="0">
                <a:latin typeface="Century Gothic" pitchFamily="34" charset="0"/>
              </a:rPr>
              <a:t>Demi lunes</a:t>
            </a:r>
          </a:p>
        </p:txBody>
      </p:sp>
      <p:pic>
        <p:nvPicPr>
          <p:cNvPr id="11" name="Picture 8" descr="new cultivated parkla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928" y="3114291"/>
            <a:ext cx="3119438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928752" y="4835936"/>
            <a:ext cx="309411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2000" b="1" i="1" dirty="0" err="1">
                <a:latin typeface="Century Gothic" pitchFamily="34" charset="0"/>
              </a:rPr>
              <a:t>Combretum</a:t>
            </a:r>
            <a:r>
              <a:rPr lang="fr-FR" sz="2000" b="1" i="1" dirty="0">
                <a:latin typeface="Century Gothic" pitchFamily="34" charset="0"/>
              </a:rPr>
              <a:t> </a:t>
            </a:r>
            <a:r>
              <a:rPr lang="fr-FR" sz="2000" b="1" i="1" dirty="0" err="1">
                <a:latin typeface="Century Gothic" pitchFamily="34" charset="0"/>
              </a:rPr>
              <a:t>glutinosum</a:t>
            </a:r>
            <a:endParaRPr lang="en-US" sz="2000" b="1" i="1" dirty="0">
              <a:latin typeface="Century Gothic" pitchFamily="34" charset="0"/>
            </a:endParaRPr>
          </a:p>
        </p:txBody>
      </p:sp>
      <p:pic>
        <p:nvPicPr>
          <p:cNvPr id="13" name="Picture 10" descr="Illela tassa 9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33"/>
          <a:stretch>
            <a:fillRect/>
          </a:stretch>
        </p:blipFill>
        <p:spPr>
          <a:xfrm>
            <a:off x="1524397" y="889609"/>
            <a:ext cx="3097212" cy="2006203"/>
          </a:xfrm>
          <a:noFill/>
        </p:spPr>
      </p:pic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863172" y="2652329"/>
            <a:ext cx="5437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fr-FR" sz="2000" b="1" dirty="0" err="1">
                <a:latin typeface="Century Gothic" pitchFamily="34" charset="0"/>
              </a:rPr>
              <a:t>Zaï</a:t>
            </a:r>
            <a:endParaRPr lang="en-US" sz="2000" b="1" dirty="0">
              <a:latin typeface="Century Gothic" pitchFamily="34" charset="0"/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1807835" y="910445"/>
            <a:ext cx="257955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2000" b="1" dirty="0" smtClean="0">
                <a:latin typeface="Century Gothic" pitchFamily="34" charset="0"/>
              </a:rPr>
              <a:t>Techniques simples</a:t>
            </a:r>
            <a:endParaRPr lang="en-US" sz="2000" b="1" dirty="0" smtClean="0">
              <a:latin typeface="Century Gothic" pitchFamily="34" charset="0"/>
            </a:endParaRPr>
          </a:p>
        </p:txBody>
      </p:sp>
      <p:pic>
        <p:nvPicPr>
          <p:cNvPr id="16" name="Picture 13" descr="Piliostigm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278" y="3114291"/>
            <a:ext cx="3062288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1670165" y="4835936"/>
            <a:ext cx="298030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2000" b="1" i="1" dirty="0" err="1">
                <a:latin typeface="Century Gothic" pitchFamily="34" charset="0"/>
              </a:rPr>
              <a:t>Piliostigma</a:t>
            </a:r>
            <a:r>
              <a:rPr lang="fr-FR" sz="2000" b="1" i="1" dirty="0">
                <a:latin typeface="Century Gothic" pitchFamily="34" charset="0"/>
              </a:rPr>
              <a:t> </a:t>
            </a:r>
            <a:r>
              <a:rPr lang="fr-FR" sz="2000" b="1" i="1" dirty="0" err="1">
                <a:latin typeface="Century Gothic" pitchFamily="34" charset="0"/>
              </a:rPr>
              <a:t>reticulatum</a:t>
            </a:r>
            <a:endParaRPr lang="en-US" sz="2000" b="1" i="1" dirty="0">
              <a:latin typeface="Century Gothic" pitchFamily="34" charset="0"/>
            </a:endParaRPr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1752769" y="3165488"/>
            <a:ext cx="264046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2000" b="1" dirty="0" smtClean="0">
                <a:latin typeface="Century Gothic" pitchFamily="34" charset="0"/>
              </a:rPr>
              <a:t>Impacts importants </a:t>
            </a:r>
            <a:endParaRPr lang="en-US" sz="2000" b="1" dirty="0">
              <a:latin typeface="Century Gothic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7952944" y="1600200"/>
            <a:ext cx="8771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fr-FR" sz="2400" b="1" dirty="0">
                <a:solidFill>
                  <a:srgbClr val="002060"/>
                </a:solidFill>
                <a:latin typeface="Century Gothic" pitchFamily="34" charset="0"/>
              </a:rPr>
              <a:t>1990</a:t>
            </a:r>
            <a:endParaRPr lang="en-US" sz="24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7952944" y="3759994"/>
            <a:ext cx="8771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fr-FR" sz="2400" b="1" dirty="0">
                <a:solidFill>
                  <a:srgbClr val="002060"/>
                </a:solidFill>
                <a:latin typeface="Century Gothic" pitchFamily="34" charset="0"/>
              </a:rPr>
              <a:t>2004</a:t>
            </a:r>
            <a:endParaRPr lang="en-US" sz="24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20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9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17" grpId="0"/>
      <p:bldP spid="18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838" y="-114300"/>
            <a:ext cx="9753601" cy="5486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6200" y="400050"/>
            <a:ext cx="6213239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2800" b="1" dirty="0" smtClean="0">
                <a:solidFill>
                  <a:srgbClr val="002060"/>
                </a:solidFill>
              </a:rPr>
              <a:t>VILLAGE DE BATODI (TAHOUA, NIGER): </a:t>
            </a:r>
          </a:p>
          <a:p>
            <a:r>
              <a:rPr lang="nl-NL" sz="2800" b="1" dirty="0" smtClean="0">
                <a:solidFill>
                  <a:srgbClr val="002060"/>
                </a:solidFill>
              </a:rPr>
              <a:t>REMONTEE DE LA NAPPE DE 14 METRES </a:t>
            </a:r>
          </a:p>
          <a:p>
            <a:endParaRPr lang="nl-NL" b="1" dirty="0" smtClean="0">
              <a:solidFill>
                <a:srgbClr val="002060"/>
              </a:solidFill>
            </a:endParaRPr>
          </a:p>
          <a:p>
            <a:endParaRPr lang="nl-N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203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1001" y="342901"/>
            <a:ext cx="94702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 smtClean="0">
                <a:solidFill>
                  <a:srgbClr val="002060"/>
                </a:solidFill>
              </a:rPr>
              <a:t>RESTAURATION DE TERRES DEGRADEES DANS LE TIGRE (’ETHIOPIE):LA PLUS GRANDE TRANSFORMATION CONTEMPORAINE</a:t>
            </a:r>
            <a:endParaRPr lang="nl-NL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122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46348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nl-NL" dirty="0"/>
              <a:t>UNE STRATEGIE DE MISE A ECHELLE 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/>
              <a:t>DE </a:t>
            </a:r>
            <a:r>
              <a:rPr lang="nl-NL" dirty="0"/>
              <a:t>CAS DE SUCCES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840" y="1697558"/>
            <a:ext cx="8229600" cy="33944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nl-NL" b="1" dirty="0"/>
              <a:t>1. IDENTIFIER ET ANALYSER DES CAS DE    SUCCES</a:t>
            </a:r>
          </a:p>
          <a:p>
            <a:pPr marL="0" indent="0">
              <a:buNone/>
            </a:pPr>
            <a:r>
              <a:rPr lang="nl-NL" b="1" dirty="0"/>
              <a:t>2. CONSTRUIRE UN MOUVEMENT POPULAIRE</a:t>
            </a:r>
          </a:p>
          <a:p>
            <a:pPr marL="0" indent="0">
              <a:buNone/>
            </a:pPr>
            <a:r>
              <a:rPr lang="nl-NL" b="1" dirty="0"/>
              <a:t>3. CREER DES POLITIQUES ET UNE LEGISLATION INCITATIVES</a:t>
            </a:r>
          </a:p>
          <a:p>
            <a:pPr marL="0" indent="0">
              <a:buNone/>
            </a:pPr>
            <a:r>
              <a:rPr lang="nl-NL" b="1" dirty="0"/>
              <a:t>4. DEVELOPPER UNE STRATEGIE DE COMMUNICATION </a:t>
            </a:r>
          </a:p>
          <a:p>
            <a:pPr marL="0" indent="0">
              <a:buNone/>
            </a:pPr>
            <a:r>
              <a:rPr lang="nl-NL" b="1" dirty="0"/>
              <a:t>5. DEVELOPPER DES CHAINES DE VALEUR</a:t>
            </a:r>
          </a:p>
          <a:p>
            <a:pPr marL="0" indent="0">
              <a:buNone/>
            </a:pPr>
            <a:r>
              <a:rPr lang="nl-NL" b="1" dirty="0"/>
              <a:t>6. RECHERCHE POUR COMBLER DES LACUNES DANS NOTRE CONNAISSANCE  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0654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2" y="2667031"/>
            <a:ext cx="648072" cy="47253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40" y="3003798"/>
            <a:ext cx="1065522" cy="671046"/>
          </a:xfrm>
          <a:prstGeom prst="rect">
            <a:avLst/>
          </a:prstGeom>
        </p:spPr>
      </p:pic>
      <p:pic>
        <p:nvPicPr>
          <p:cNvPr id="12" name="Picture 2" descr="C:\Users\courtya\AppData\Local\Microsoft\Windows\Temporary Internet Files\Content.Outlook\N21QCXSA\MAAF- CGAA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57" y="2241626"/>
            <a:ext cx="864351" cy="5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urtya\AppData\Local\Microsoft\Windows\Temporary Internet Files\Content.Outlook\N21QCXSA\WRI_logo_4c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" y="3617053"/>
            <a:ext cx="1014924" cy="35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411760" y="1203598"/>
            <a:ext cx="64087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cs typeface="Arial MT Cn Lt"/>
              </a:rPr>
              <a:t>ADAPTATION AU CHANGEMENT CLIMATIQUE:  </a:t>
            </a:r>
            <a:endParaRPr lang="en-US" sz="2400" b="1" dirty="0" smtClean="0">
              <a:solidFill>
                <a:srgbClr val="002060"/>
              </a:solidFill>
              <a:cs typeface="Arial MT Cn Lt"/>
            </a:endParaRPr>
          </a:p>
          <a:p>
            <a:pPr algn="ctr"/>
            <a:r>
              <a:rPr lang="en-US" sz="2400" b="1" dirty="0" smtClean="0">
                <a:solidFill>
                  <a:srgbClr val="002060"/>
                </a:solidFill>
                <a:cs typeface="Arial MT Cn Lt"/>
              </a:rPr>
              <a:t>QUELQUES </a:t>
            </a:r>
            <a:r>
              <a:rPr lang="en-US" sz="2400" b="1" dirty="0">
                <a:solidFill>
                  <a:srgbClr val="002060"/>
                </a:solidFill>
                <a:cs typeface="Arial MT Cn Lt"/>
              </a:rPr>
              <a:t>CAS DE SUCCES EN AFRIQUE</a:t>
            </a:r>
          </a:p>
          <a:p>
            <a:r>
              <a:rPr lang="fr-FR" b="1" dirty="0" smtClean="0"/>
              <a:t> 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294112" y="2715766"/>
            <a:ext cx="61024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i="1" dirty="0">
                <a:latin typeface="Georgia"/>
                <a:cs typeface="Georgia"/>
              </a:rPr>
              <a:t>Chris </a:t>
            </a:r>
            <a:r>
              <a:rPr lang="en-US" sz="1400" i="1" dirty="0" err="1">
                <a:latin typeface="Georgia"/>
                <a:cs typeface="Georgia"/>
              </a:rPr>
              <a:t>Reij</a:t>
            </a:r>
            <a:endParaRPr lang="en-US" sz="1400" i="1" dirty="0">
              <a:latin typeface="Georgia"/>
              <a:cs typeface="Georgia"/>
            </a:endParaRPr>
          </a:p>
          <a:p>
            <a:pPr algn="ctr"/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fr-FR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9"/>
          <p:cNvSpPr txBox="1"/>
          <p:nvPr/>
        </p:nvSpPr>
        <p:spPr>
          <a:xfrm>
            <a:off x="-828600" y="3579862"/>
            <a:ext cx="842317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latin typeface="Arial"/>
                <a:cs typeface="Arial"/>
              </a:rPr>
              <a:t>ESTABLISHED 1982</a:t>
            </a:r>
          </a:p>
        </p:txBody>
      </p:sp>
      <p:pic>
        <p:nvPicPr>
          <p:cNvPr id="15" name="Picture 10" descr="Reversed-GoldBackground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441" y="2139702"/>
            <a:ext cx="2805487" cy="1322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60811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221</Words>
  <Application>Microsoft Office PowerPoint</Application>
  <PresentationFormat>Affichage à l'écran (16:9)</PresentationFormat>
  <Paragraphs>48</Paragraphs>
  <Slides>10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Présentation PowerPoint</vt:lpstr>
      <vt:lpstr>AGROFORESTERIE</vt:lpstr>
      <vt:lpstr>VEGETATION A GALMA EN 1975 ET 2003 </vt:lpstr>
      <vt:lpstr>Présentation PowerPoint</vt:lpstr>
      <vt:lpstr>REVERDISSEMENT AU NIGER</vt:lpstr>
      <vt:lpstr>COLLECTE DES EAUX DE RUISSELLEMENT AU SAHEL Environ 200.000 ha au Niger et Burkina Faso  </vt:lpstr>
      <vt:lpstr>Présentation PowerPoint</vt:lpstr>
      <vt:lpstr>Présentation PowerPoint</vt:lpstr>
      <vt:lpstr>UNE STRATEGIE DE MISE A ECHELLE  DE CAS DE SUCCES</vt:lpstr>
      <vt:lpstr>Présentation PowerPoint</vt:lpstr>
    </vt:vector>
  </TitlesOfParts>
  <Company>REF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Courty-Ahmed, Anne-Gaelle (RX)</dc:creator>
  <cp:lastModifiedBy>CRAN Melisa</cp:lastModifiedBy>
  <cp:revision>21</cp:revision>
  <dcterms:created xsi:type="dcterms:W3CDTF">2015-10-02T08:44:29Z</dcterms:created>
  <dcterms:modified xsi:type="dcterms:W3CDTF">2015-10-12T21:31:31Z</dcterms:modified>
</cp:coreProperties>
</file>