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5143500" type="screen16x9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91" autoAdjust="0"/>
    <p:restoredTop sz="94675" autoAdjust="0"/>
  </p:normalViewPr>
  <p:slideViewPr>
    <p:cSldViewPr>
      <p:cViewPr>
        <p:scale>
          <a:sx n="144" d="100"/>
          <a:sy n="144" d="100"/>
        </p:scale>
        <p:origin x="-72" y="-72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7876BCD-BE1A-431D-8B89-4DC6DA7E3FE1}" type="datetimeFigureOut">
              <a:rPr lang="fr-FR" smtClean="0"/>
              <a:t>07/10/2015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795D780-AD48-4176-909E-20AB76EBDD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21164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95D780-AD48-4176-909E-20AB76EBDD01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78103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95D780-AD48-4176-909E-20AB76EBDD01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78103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95D780-AD48-4176-909E-20AB76EBDD01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781037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95D780-AD48-4176-909E-20AB76EBDD01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781037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95D780-AD48-4176-909E-20AB76EBDD01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781037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95D780-AD48-4176-909E-20AB76EBDD01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781037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95D780-AD48-4176-909E-20AB76EBDD01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781037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95D780-AD48-4176-909E-20AB76EBDD01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78103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E3B24-26DF-408F-B33D-A06C39F4D75D}" type="datetimeFigureOut">
              <a:rPr lang="fr-FR" smtClean="0"/>
              <a:t>07/10/2015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C2777-AA0A-4E45-B46B-722DAA7A49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75614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E3B24-26DF-408F-B33D-A06C39F4D75D}" type="datetimeFigureOut">
              <a:rPr lang="fr-FR" smtClean="0"/>
              <a:t>07/10/2015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C2777-AA0A-4E45-B46B-722DAA7A49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63657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E3B24-26DF-408F-B33D-A06C39F4D75D}" type="datetimeFigureOut">
              <a:rPr lang="fr-FR" smtClean="0"/>
              <a:t>07/10/2015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C2777-AA0A-4E45-B46B-722DAA7A49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46026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E3B24-26DF-408F-B33D-A06C39F4D75D}" type="datetimeFigureOut">
              <a:rPr lang="fr-FR" smtClean="0"/>
              <a:t>07/10/2015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C2777-AA0A-4E45-B46B-722DAA7A49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71195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E3B24-26DF-408F-B33D-A06C39F4D75D}" type="datetimeFigureOut">
              <a:rPr lang="fr-FR" smtClean="0"/>
              <a:t>07/10/2015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C2777-AA0A-4E45-B46B-722DAA7A49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66396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E3B24-26DF-408F-B33D-A06C39F4D75D}" type="datetimeFigureOut">
              <a:rPr lang="fr-FR" smtClean="0"/>
              <a:t>07/10/2015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C2777-AA0A-4E45-B46B-722DAA7A49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62981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E3B24-26DF-408F-B33D-A06C39F4D75D}" type="datetimeFigureOut">
              <a:rPr lang="fr-FR" smtClean="0"/>
              <a:t>07/10/2015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C2777-AA0A-4E45-B46B-722DAA7A49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03144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E3B24-26DF-408F-B33D-A06C39F4D75D}" type="datetimeFigureOut">
              <a:rPr lang="fr-FR" smtClean="0"/>
              <a:t>07/10/2015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C2777-AA0A-4E45-B46B-722DAA7A49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70806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E3B24-26DF-408F-B33D-A06C39F4D75D}" type="datetimeFigureOut">
              <a:rPr lang="fr-FR" smtClean="0"/>
              <a:t>07/10/2015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C2777-AA0A-4E45-B46B-722DAA7A49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06148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E3B24-26DF-408F-B33D-A06C39F4D75D}" type="datetimeFigureOut">
              <a:rPr lang="fr-FR" smtClean="0"/>
              <a:t>07/10/2015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C2777-AA0A-4E45-B46B-722DAA7A49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69067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E3B24-26DF-408F-B33D-A06C39F4D75D}" type="datetimeFigureOut">
              <a:rPr lang="fr-FR" smtClean="0"/>
              <a:t>07/10/2015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C2777-AA0A-4E45-B46B-722DAA7A49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39909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AE3B24-26DF-408F-B33D-A06C39F4D75D}" type="datetimeFigureOut">
              <a:rPr lang="fr-FR" smtClean="0"/>
              <a:t>07/10/2015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AC2777-AA0A-4E45-B46B-722DAA7A49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39750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jp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jpg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jpg"/><Relationship Id="rId4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jpg"/><Relationship Id="rId4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slide" Target="slide5.xml"/><Relationship Id="rId3" Type="http://schemas.openxmlformats.org/officeDocument/2006/relationships/image" Target="../media/image1.png"/><Relationship Id="rId7" Type="http://schemas.openxmlformats.org/officeDocument/2006/relationships/slide" Target="slide4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jpg"/><Relationship Id="rId4" Type="http://schemas.openxmlformats.org/officeDocument/2006/relationships/image" Target="../media/image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jpg"/><Relationship Id="rId4" Type="http://schemas.openxmlformats.org/officeDocument/2006/relationships/image" Target="../media/image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jpg"/><Relationship Id="rId4" Type="http://schemas.openxmlformats.org/officeDocument/2006/relationships/image" Target="../media/image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jpg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Connecteur droit 4"/>
          <p:cNvCxnSpPr/>
          <p:nvPr/>
        </p:nvCxnSpPr>
        <p:spPr>
          <a:xfrm>
            <a:off x="1898984" y="1035918"/>
            <a:ext cx="0" cy="304800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 6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0869" y="1035918"/>
            <a:ext cx="7137635" cy="95672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Image 7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0869" y="3976856"/>
            <a:ext cx="7137635" cy="107062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059582"/>
            <a:ext cx="1627645" cy="1182044"/>
          </a:xfrm>
          <a:prstGeom prst="rect">
            <a:avLst/>
          </a:prstGeom>
        </p:spPr>
      </p:pic>
      <p:sp>
        <p:nvSpPr>
          <p:cNvPr id="2" name="Rectangle 1"/>
          <p:cNvSpPr>
            <a:spLocks noChangeAspect="1"/>
          </p:cNvSpPr>
          <p:nvPr/>
        </p:nvSpPr>
        <p:spPr>
          <a:xfrm>
            <a:off x="0" y="1035918"/>
            <a:ext cx="9144000" cy="3048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2253866"/>
            <a:ext cx="906348" cy="660856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110" y="2949810"/>
            <a:ext cx="1659435" cy="1045081"/>
          </a:xfrm>
          <a:prstGeom prst="rect">
            <a:avLst/>
          </a:prstGeom>
        </p:spPr>
      </p:pic>
      <p:sp>
        <p:nvSpPr>
          <p:cNvPr id="3" name="Titre 2"/>
          <p:cNvSpPr>
            <a:spLocks noGrp="1"/>
          </p:cNvSpPr>
          <p:nvPr>
            <p:ph type="ctrTitle"/>
          </p:nvPr>
        </p:nvSpPr>
        <p:spPr>
          <a:xfrm>
            <a:off x="1898984" y="1597819"/>
            <a:ext cx="6559216" cy="1102519"/>
          </a:xfrm>
        </p:spPr>
        <p:txBody>
          <a:bodyPr>
            <a:noAutofit/>
          </a:bodyPr>
          <a:lstStyle/>
          <a:p>
            <a:r>
              <a:rPr lang="fr-FR" sz="3200" dirty="0" smtClean="0"/>
              <a:t>Impact du changement climatique</a:t>
            </a:r>
            <a:br>
              <a:rPr lang="fr-FR" sz="3200" dirty="0" smtClean="0"/>
            </a:br>
            <a:r>
              <a:rPr lang="fr-FR" sz="3200" dirty="0" smtClean="0"/>
              <a:t> à l’échelle d’un bassin </a:t>
            </a:r>
            <a:br>
              <a:rPr lang="fr-FR" sz="3200" dirty="0" smtClean="0"/>
            </a:br>
            <a:r>
              <a:rPr lang="fr-FR" sz="3200" dirty="0" smtClean="0"/>
              <a:t>et pistes d’actions</a:t>
            </a:r>
            <a:endParaRPr lang="fr-FR" sz="3200" dirty="0"/>
          </a:p>
        </p:txBody>
      </p:sp>
      <p:sp>
        <p:nvSpPr>
          <p:cNvPr id="4" name="Sous-titre 3"/>
          <p:cNvSpPr>
            <a:spLocks noGrp="1"/>
          </p:cNvSpPr>
          <p:nvPr>
            <p:ph type="subTitle" idx="1"/>
          </p:nvPr>
        </p:nvSpPr>
        <p:spPr>
          <a:xfrm>
            <a:off x="2051720" y="3147814"/>
            <a:ext cx="5873416" cy="1314450"/>
          </a:xfrm>
        </p:spPr>
        <p:txBody>
          <a:bodyPr>
            <a:normAutofit/>
          </a:bodyPr>
          <a:lstStyle/>
          <a:p>
            <a:r>
              <a:rPr lang="fr-FR" sz="1800" dirty="0" smtClean="0">
                <a:solidFill>
                  <a:schemeClr val="bg1">
                    <a:lumMod val="50000"/>
                  </a:schemeClr>
                </a:solidFill>
              </a:rPr>
              <a:t>Laurent </a:t>
            </a:r>
            <a:r>
              <a:rPr lang="fr-FR" sz="1800" dirty="0" err="1" smtClean="0">
                <a:solidFill>
                  <a:schemeClr val="bg1">
                    <a:lumMod val="50000"/>
                  </a:schemeClr>
                </a:solidFill>
              </a:rPr>
              <a:t>Bergeot</a:t>
            </a:r>
            <a:r>
              <a:rPr lang="fr-FR" sz="1800" dirty="0" smtClean="0">
                <a:solidFill>
                  <a:schemeClr val="bg1">
                    <a:lumMod val="50000"/>
                  </a:schemeClr>
                </a:solidFill>
              </a:rPr>
              <a:t>, directeur général de l’agence </a:t>
            </a:r>
            <a:r>
              <a:rPr lang="fr-FR" sz="1800" dirty="0" smtClean="0">
                <a:solidFill>
                  <a:schemeClr val="bg1">
                    <a:lumMod val="50000"/>
                  </a:schemeClr>
                </a:solidFill>
              </a:rPr>
              <a:t>de l’eau</a:t>
            </a:r>
            <a:endParaRPr lang="fr-FR" sz="1800" dirty="0" smtClean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fr-FR" sz="1800" dirty="0" smtClean="0">
                <a:solidFill>
                  <a:schemeClr val="bg1">
                    <a:lumMod val="50000"/>
                  </a:schemeClr>
                </a:solidFill>
              </a:rPr>
              <a:t>Adour-Garonne</a:t>
            </a:r>
            <a:endParaRPr lang="fr-FR" sz="18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520578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Connecteur droit 4"/>
          <p:cNvCxnSpPr/>
          <p:nvPr/>
        </p:nvCxnSpPr>
        <p:spPr>
          <a:xfrm>
            <a:off x="1898984" y="1035918"/>
            <a:ext cx="0" cy="304800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 6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0869" y="1035918"/>
            <a:ext cx="7137635" cy="95672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Image 7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0869" y="3976856"/>
            <a:ext cx="7137635" cy="107062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059582"/>
            <a:ext cx="1627645" cy="1182044"/>
          </a:xfrm>
          <a:prstGeom prst="rect">
            <a:avLst/>
          </a:prstGeom>
        </p:spPr>
      </p:pic>
      <p:sp>
        <p:nvSpPr>
          <p:cNvPr id="2" name="Rectangle 1"/>
          <p:cNvSpPr>
            <a:spLocks noChangeAspect="1"/>
          </p:cNvSpPr>
          <p:nvPr/>
        </p:nvSpPr>
        <p:spPr>
          <a:xfrm>
            <a:off x="0" y="1035918"/>
            <a:ext cx="9144000" cy="3048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2253866"/>
            <a:ext cx="906348" cy="660856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110" y="2949810"/>
            <a:ext cx="1659435" cy="1045081"/>
          </a:xfrm>
          <a:prstGeom prst="rect">
            <a:avLst/>
          </a:prstGeom>
        </p:spPr>
      </p:pic>
      <p:sp>
        <p:nvSpPr>
          <p:cNvPr id="3" name="Titre 2"/>
          <p:cNvSpPr>
            <a:spLocks noGrp="1"/>
          </p:cNvSpPr>
          <p:nvPr>
            <p:ph type="ctrTitle"/>
          </p:nvPr>
        </p:nvSpPr>
        <p:spPr>
          <a:xfrm>
            <a:off x="1940849" y="1037184"/>
            <a:ext cx="6087535" cy="925370"/>
          </a:xfrm>
        </p:spPr>
        <p:txBody>
          <a:bodyPr>
            <a:noAutofit/>
          </a:bodyPr>
          <a:lstStyle/>
          <a:p>
            <a:r>
              <a:rPr lang="fr-FR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Le bassin Adour-Garonne </a:t>
            </a:r>
            <a:br>
              <a:rPr lang="fr-FR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</a:br>
            <a:r>
              <a:rPr lang="fr-FR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et l’étude prospective Garonne 2050</a:t>
            </a:r>
            <a:endParaRPr lang="fr-FR" sz="2400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4" name="Sous-titre 3"/>
          <p:cNvSpPr>
            <a:spLocks noGrp="1"/>
          </p:cNvSpPr>
          <p:nvPr>
            <p:ph type="subTitle" idx="1"/>
          </p:nvPr>
        </p:nvSpPr>
        <p:spPr>
          <a:xfrm>
            <a:off x="2339752" y="1995686"/>
            <a:ext cx="3199934" cy="1931965"/>
          </a:xfrm>
        </p:spPr>
        <p:txBody>
          <a:bodyPr>
            <a:normAutofit fontScale="92500"/>
          </a:bodyPr>
          <a:lstStyle/>
          <a:p>
            <a:pPr>
              <a:spcBef>
                <a:spcPct val="50000"/>
              </a:spcBef>
            </a:pPr>
            <a:r>
              <a:rPr lang="fr-FR" altLang="fr-FR" sz="1600" b="1" dirty="0">
                <a:solidFill>
                  <a:srgbClr val="0B4499"/>
                </a:solidFill>
                <a:latin typeface="Verdana" pitchFamily="34" charset="0"/>
              </a:rPr>
              <a:t>118 000 km²</a:t>
            </a:r>
            <a:r>
              <a:rPr lang="fr-FR" altLang="fr-FR" sz="1600" dirty="0">
                <a:solidFill>
                  <a:srgbClr val="0B4499"/>
                </a:solidFill>
                <a:latin typeface="Verdana" pitchFamily="34" charset="0"/>
              </a:rPr>
              <a:t/>
            </a:r>
            <a:br>
              <a:rPr lang="fr-FR" altLang="fr-FR" sz="1600" dirty="0">
                <a:solidFill>
                  <a:srgbClr val="0B4499"/>
                </a:solidFill>
                <a:latin typeface="Verdana" pitchFamily="34" charset="0"/>
              </a:rPr>
            </a:br>
            <a:r>
              <a:rPr lang="fr-FR" altLang="fr-FR" sz="1600" dirty="0">
                <a:solidFill>
                  <a:srgbClr val="0B4499"/>
                </a:solidFill>
                <a:latin typeface="Verdana" pitchFamily="34" charset="0"/>
              </a:rPr>
              <a:t>1/5</a:t>
            </a:r>
            <a:r>
              <a:rPr lang="fr-FR" altLang="fr-FR" sz="1600" baseline="30000" dirty="0">
                <a:solidFill>
                  <a:srgbClr val="0B4499"/>
                </a:solidFill>
                <a:latin typeface="Verdana" pitchFamily="34" charset="0"/>
              </a:rPr>
              <a:t>ème</a:t>
            </a:r>
            <a:r>
              <a:rPr lang="fr-FR" altLang="fr-FR" sz="1600" dirty="0">
                <a:solidFill>
                  <a:srgbClr val="0B4499"/>
                </a:solidFill>
                <a:latin typeface="Verdana" pitchFamily="34" charset="0"/>
              </a:rPr>
              <a:t> de la France</a:t>
            </a:r>
          </a:p>
          <a:p>
            <a:pPr>
              <a:spcBef>
                <a:spcPct val="50000"/>
              </a:spcBef>
            </a:pPr>
            <a:r>
              <a:rPr lang="fr-FR" altLang="fr-FR" sz="1600" b="1" dirty="0">
                <a:solidFill>
                  <a:srgbClr val="0B4499"/>
                </a:solidFill>
                <a:latin typeface="Verdana" pitchFamily="34" charset="0"/>
              </a:rPr>
              <a:t>7 000 000 habitants</a:t>
            </a:r>
            <a:r>
              <a:rPr lang="fr-FR" altLang="fr-FR" sz="1600" dirty="0">
                <a:solidFill>
                  <a:srgbClr val="0B4499"/>
                </a:solidFill>
                <a:latin typeface="Verdana" pitchFamily="34" charset="0"/>
              </a:rPr>
              <a:t/>
            </a:r>
            <a:br>
              <a:rPr lang="fr-FR" altLang="fr-FR" sz="1600" dirty="0">
                <a:solidFill>
                  <a:srgbClr val="0B4499"/>
                </a:solidFill>
                <a:latin typeface="Verdana" pitchFamily="34" charset="0"/>
              </a:rPr>
            </a:br>
            <a:r>
              <a:rPr lang="fr-FR" altLang="fr-FR" sz="1600" dirty="0">
                <a:solidFill>
                  <a:srgbClr val="0B4499"/>
                </a:solidFill>
                <a:latin typeface="Verdana" pitchFamily="34" charset="0"/>
              </a:rPr>
              <a:t>/9</a:t>
            </a:r>
            <a:r>
              <a:rPr lang="fr-FR" altLang="fr-FR" sz="1600" baseline="30000" dirty="0">
                <a:solidFill>
                  <a:srgbClr val="0B4499"/>
                </a:solidFill>
                <a:latin typeface="Verdana" pitchFamily="34" charset="0"/>
              </a:rPr>
              <a:t>ème</a:t>
            </a:r>
            <a:r>
              <a:rPr lang="fr-FR" altLang="fr-FR" sz="1600" dirty="0">
                <a:solidFill>
                  <a:srgbClr val="0B4499"/>
                </a:solidFill>
                <a:latin typeface="Verdana" pitchFamily="34" charset="0"/>
              </a:rPr>
              <a:t> </a:t>
            </a:r>
            <a:r>
              <a:rPr lang="fr-FR" altLang="fr-FR" sz="1600" dirty="0" smtClean="0">
                <a:solidFill>
                  <a:srgbClr val="0B4499"/>
                </a:solidFill>
                <a:latin typeface="Verdana" pitchFamily="34" charset="0"/>
              </a:rPr>
              <a:t>de </a:t>
            </a:r>
            <a:r>
              <a:rPr lang="fr-FR" altLang="fr-FR" sz="1600" dirty="0">
                <a:solidFill>
                  <a:srgbClr val="0B4499"/>
                </a:solidFill>
                <a:latin typeface="Verdana" pitchFamily="34" charset="0"/>
              </a:rPr>
              <a:t>sa </a:t>
            </a:r>
            <a:r>
              <a:rPr lang="fr-FR" altLang="fr-FR" sz="1600" dirty="0" smtClean="0">
                <a:solidFill>
                  <a:srgbClr val="0B4499"/>
                </a:solidFill>
                <a:latin typeface="Verdana" pitchFamily="34" charset="0"/>
              </a:rPr>
              <a:t>population</a:t>
            </a:r>
            <a:endParaRPr lang="fr-FR" altLang="fr-FR" sz="900" dirty="0" smtClean="0">
              <a:solidFill>
                <a:srgbClr val="0B4499"/>
              </a:solidFill>
              <a:latin typeface="Verdana" pitchFamily="34" charset="0"/>
            </a:endParaRPr>
          </a:p>
          <a:p>
            <a:pPr>
              <a:spcBef>
                <a:spcPct val="50000"/>
              </a:spcBef>
            </a:pPr>
            <a:endParaRPr lang="fr-FR" altLang="fr-FR" sz="900" dirty="0" smtClean="0">
              <a:solidFill>
                <a:srgbClr val="0B4499"/>
              </a:solidFill>
              <a:latin typeface="Verdana" pitchFamily="34" charset="0"/>
            </a:endParaRPr>
          </a:p>
          <a:p>
            <a:pPr>
              <a:spcBef>
                <a:spcPct val="50000"/>
              </a:spcBef>
            </a:pPr>
            <a:r>
              <a:rPr lang="fr-FR" altLang="fr-FR" sz="1600" dirty="0" smtClean="0">
                <a:solidFill>
                  <a:srgbClr val="0B4499"/>
                </a:solidFill>
                <a:latin typeface="Verdana" pitchFamily="34" charset="0"/>
              </a:rPr>
              <a:t>L’étude = 65% de ce territoire                            à la fois attractif et rural</a:t>
            </a:r>
            <a:endParaRPr lang="fr-FR" altLang="fr-FR" sz="1600" dirty="0">
              <a:solidFill>
                <a:srgbClr val="0B4499"/>
              </a:solidFill>
              <a:latin typeface="Verdana" pitchFamily="34" charset="0"/>
            </a:endParaRPr>
          </a:p>
        </p:txBody>
      </p:sp>
      <p:pic>
        <p:nvPicPr>
          <p:cNvPr id="12" name="Picture 18" descr="AEAG-cartebag3(1)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228184" y="1962553"/>
            <a:ext cx="2160239" cy="19957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440873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Connecteur droit 4"/>
          <p:cNvCxnSpPr/>
          <p:nvPr/>
        </p:nvCxnSpPr>
        <p:spPr>
          <a:xfrm>
            <a:off x="1898984" y="1035918"/>
            <a:ext cx="0" cy="304800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 6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0869" y="1035918"/>
            <a:ext cx="7137635" cy="95672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Image 7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0869" y="3976856"/>
            <a:ext cx="7137635" cy="107062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059582"/>
            <a:ext cx="1627645" cy="1182044"/>
          </a:xfrm>
          <a:prstGeom prst="rect">
            <a:avLst/>
          </a:prstGeom>
        </p:spPr>
      </p:pic>
      <p:sp>
        <p:nvSpPr>
          <p:cNvPr id="2" name="Rectangle 1"/>
          <p:cNvSpPr>
            <a:spLocks noChangeAspect="1"/>
          </p:cNvSpPr>
          <p:nvPr/>
        </p:nvSpPr>
        <p:spPr>
          <a:xfrm>
            <a:off x="0" y="1035918"/>
            <a:ext cx="9144000" cy="3048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2253866"/>
            <a:ext cx="906348" cy="660856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110" y="2949810"/>
            <a:ext cx="1659435" cy="1045081"/>
          </a:xfrm>
          <a:prstGeom prst="rect">
            <a:avLst/>
          </a:prstGeom>
        </p:spPr>
      </p:pic>
      <p:sp>
        <p:nvSpPr>
          <p:cNvPr id="3" name="Titre 2"/>
          <p:cNvSpPr>
            <a:spLocks noGrp="1"/>
          </p:cNvSpPr>
          <p:nvPr>
            <p:ph type="ctrTitle"/>
          </p:nvPr>
        </p:nvSpPr>
        <p:spPr>
          <a:xfrm>
            <a:off x="2195736" y="1702587"/>
            <a:ext cx="6087535" cy="905313"/>
          </a:xfrm>
        </p:spPr>
        <p:txBody>
          <a:bodyPr>
            <a:noAutofit/>
          </a:bodyPr>
          <a:lstStyle/>
          <a:p>
            <a:r>
              <a:rPr lang="fr-FR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Le changement climatique </a:t>
            </a:r>
            <a:br>
              <a:rPr lang="fr-FR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</a:br>
            <a:r>
              <a:rPr lang="fr-FR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est déjà une réalité</a:t>
            </a:r>
            <a:br>
              <a:rPr lang="fr-FR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</a:br>
            <a:r>
              <a:rPr lang="fr-FR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sur le bassin Adour-Garonne</a:t>
            </a:r>
            <a:endParaRPr lang="fr-FR" sz="2400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788024" y="3003798"/>
            <a:ext cx="58060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u="sng" dirty="0">
                <a:solidFill>
                  <a:srgbClr val="FF0000"/>
                </a:solidFill>
              </a:rPr>
              <a:t>Film</a:t>
            </a:r>
          </a:p>
        </p:txBody>
      </p:sp>
    </p:spTree>
    <p:extLst>
      <p:ext uri="{BB962C8B-B14F-4D97-AF65-F5344CB8AC3E}">
        <p14:creationId xmlns:p14="http://schemas.microsoft.com/office/powerpoint/2010/main" val="406119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Connecteur droit 4"/>
          <p:cNvCxnSpPr/>
          <p:nvPr/>
        </p:nvCxnSpPr>
        <p:spPr>
          <a:xfrm>
            <a:off x="1898984" y="1035918"/>
            <a:ext cx="0" cy="304800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 6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0869" y="1035918"/>
            <a:ext cx="7137635" cy="95672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Image 7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0869" y="3976856"/>
            <a:ext cx="7137635" cy="107062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059582"/>
            <a:ext cx="1627645" cy="1182044"/>
          </a:xfrm>
          <a:prstGeom prst="rect">
            <a:avLst/>
          </a:prstGeom>
        </p:spPr>
      </p:pic>
      <p:sp>
        <p:nvSpPr>
          <p:cNvPr id="2" name="Rectangle 1"/>
          <p:cNvSpPr>
            <a:spLocks noChangeAspect="1"/>
          </p:cNvSpPr>
          <p:nvPr/>
        </p:nvSpPr>
        <p:spPr>
          <a:xfrm>
            <a:off x="0" y="1035918"/>
            <a:ext cx="9144000" cy="3048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2253866"/>
            <a:ext cx="906348" cy="660856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110" y="2949810"/>
            <a:ext cx="1659435" cy="1045081"/>
          </a:xfrm>
          <a:prstGeom prst="rect">
            <a:avLst/>
          </a:prstGeom>
        </p:spPr>
      </p:pic>
      <p:sp>
        <p:nvSpPr>
          <p:cNvPr id="3" name="Titre 2"/>
          <p:cNvSpPr>
            <a:spLocks noGrp="1"/>
          </p:cNvSpPr>
          <p:nvPr>
            <p:ph type="ctrTitle"/>
          </p:nvPr>
        </p:nvSpPr>
        <p:spPr>
          <a:xfrm>
            <a:off x="1940849" y="1037183"/>
            <a:ext cx="6087535" cy="886495"/>
          </a:xfrm>
        </p:spPr>
        <p:txBody>
          <a:bodyPr>
            <a:noAutofit/>
          </a:bodyPr>
          <a:lstStyle/>
          <a:p>
            <a:r>
              <a:rPr lang="fr-FR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L’étude prospective Garonne 2050</a:t>
            </a:r>
            <a:endParaRPr lang="fr-FR" sz="2400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2195736" y="1703586"/>
            <a:ext cx="6624736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/>
              <a:t>L’étude Garonne 2050 a eu pour objectif de construire, avec les acteurs du territoire, </a:t>
            </a:r>
            <a:r>
              <a:rPr lang="fr-FR" b="1" dirty="0"/>
              <a:t>des scénarios contrastés sur les besoins, </a:t>
            </a:r>
            <a:r>
              <a:rPr lang="fr-FR" b="1" dirty="0" smtClean="0"/>
              <a:t>        les </a:t>
            </a:r>
            <a:r>
              <a:rPr lang="fr-FR" b="1" dirty="0"/>
              <a:t>ressources en eau et leur gestion </a:t>
            </a:r>
            <a:r>
              <a:rPr lang="fr-FR" dirty="0"/>
              <a:t>à l’échelle du grand bassin </a:t>
            </a:r>
            <a:r>
              <a:rPr lang="fr-FR" dirty="0" smtClean="0"/>
              <a:t>      de </a:t>
            </a:r>
            <a:r>
              <a:rPr lang="fr-FR" dirty="0"/>
              <a:t>la Garonne à l’horizon 2050.</a:t>
            </a:r>
          </a:p>
          <a:p>
            <a:endParaRPr lang="fr-FR" sz="1200" dirty="0"/>
          </a:p>
          <a:p>
            <a:r>
              <a:rPr lang="fr-FR" b="1" dirty="0"/>
              <a:t>Une démarche participative </a:t>
            </a:r>
            <a:r>
              <a:rPr lang="fr-FR" dirty="0"/>
              <a:t>: plus de 8 mois de concertation </a:t>
            </a:r>
            <a:r>
              <a:rPr lang="fr-FR" dirty="0" smtClean="0"/>
              <a:t>         ont </a:t>
            </a:r>
            <a:r>
              <a:rPr lang="fr-FR" dirty="0"/>
              <a:t>permis 13 réunions sur le terrain </a:t>
            </a:r>
            <a:endParaRPr lang="fr-FR" dirty="0" smtClean="0"/>
          </a:p>
          <a:p>
            <a:r>
              <a:rPr lang="fr-FR" dirty="0" smtClean="0"/>
              <a:t>et </a:t>
            </a:r>
            <a:r>
              <a:rPr lang="fr-FR" dirty="0"/>
              <a:t>une dizaine de réunions techniques</a:t>
            </a:r>
          </a:p>
        </p:txBody>
      </p:sp>
    </p:spTree>
    <p:extLst>
      <p:ext uri="{BB962C8B-B14F-4D97-AF65-F5344CB8AC3E}">
        <p14:creationId xmlns:p14="http://schemas.microsoft.com/office/powerpoint/2010/main" val="37687618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Connecteur droit 4"/>
          <p:cNvCxnSpPr/>
          <p:nvPr/>
        </p:nvCxnSpPr>
        <p:spPr>
          <a:xfrm>
            <a:off x="1898984" y="1035918"/>
            <a:ext cx="0" cy="304800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 6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0869" y="1035918"/>
            <a:ext cx="7137635" cy="95672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Image 7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0869" y="3976856"/>
            <a:ext cx="7137635" cy="107062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059582"/>
            <a:ext cx="1627645" cy="1182044"/>
          </a:xfrm>
          <a:prstGeom prst="rect">
            <a:avLst/>
          </a:prstGeom>
        </p:spPr>
      </p:pic>
      <p:sp>
        <p:nvSpPr>
          <p:cNvPr id="2" name="Rectangle 1"/>
          <p:cNvSpPr>
            <a:spLocks noChangeAspect="1"/>
          </p:cNvSpPr>
          <p:nvPr/>
        </p:nvSpPr>
        <p:spPr>
          <a:xfrm>
            <a:off x="0" y="1035918"/>
            <a:ext cx="9144000" cy="3048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2253866"/>
            <a:ext cx="906348" cy="660856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110" y="2949810"/>
            <a:ext cx="1659435" cy="1045081"/>
          </a:xfrm>
          <a:prstGeom prst="rect">
            <a:avLst/>
          </a:prstGeom>
        </p:spPr>
      </p:pic>
      <p:sp>
        <p:nvSpPr>
          <p:cNvPr id="3" name="Titre 2"/>
          <p:cNvSpPr>
            <a:spLocks noGrp="1"/>
          </p:cNvSpPr>
          <p:nvPr>
            <p:ph type="ctrTitle"/>
          </p:nvPr>
        </p:nvSpPr>
        <p:spPr>
          <a:xfrm>
            <a:off x="1940849" y="1037183"/>
            <a:ext cx="6087535" cy="886495"/>
          </a:xfrm>
        </p:spPr>
        <p:txBody>
          <a:bodyPr>
            <a:noAutofit/>
          </a:bodyPr>
          <a:lstStyle/>
          <a:p>
            <a:r>
              <a:rPr lang="fr-FR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L’étude prospective Garonne 2050</a:t>
            </a:r>
            <a:endParaRPr lang="fr-FR" sz="2400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7" name="Flèche droite 36"/>
          <p:cNvSpPr/>
          <p:nvPr/>
        </p:nvSpPr>
        <p:spPr>
          <a:xfrm>
            <a:off x="1898984" y="1659122"/>
            <a:ext cx="7137512" cy="2326253"/>
          </a:xfrm>
          <a:prstGeom prst="rightArrow">
            <a:avLst/>
          </a:prstGeom>
          <a:solidFill>
            <a:srgbClr val="8064A2">
              <a:tint val="40000"/>
              <a:hueOff val="0"/>
              <a:satOff val="0"/>
              <a:lumOff val="0"/>
            </a:srgbClr>
          </a:solidFill>
          <a:ln>
            <a:noFill/>
          </a:ln>
          <a:effectLst/>
        </p:spPr>
        <p:style>
          <a:lnRef idx="0">
            <a:scrgbClr r="0" g="0" b="0"/>
          </a:lnRef>
          <a:fillRef idx="1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39" name="ZoneTexte 38"/>
          <p:cNvSpPr txBox="1"/>
          <p:nvPr/>
        </p:nvSpPr>
        <p:spPr>
          <a:xfrm>
            <a:off x="1993484" y="1915848"/>
            <a:ext cx="108012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b="1" dirty="0" smtClean="0"/>
              <a:t>FIN 2010</a:t>
            </a:r>
            <a:endParaRPr lang="fr-FR" sz="1400" b="1" dirty="0"/>
          </a:p>
        </p:txBody>
      </p:sp>
      <p:sp>
        <p:nvSpPr>
          <p:cNvPr id="40" name="ZoneTexte 39"/>
          <p:cNvSpPr txBox="1"/>
          <p:nvPr/>
        </p:nvSpPr>
        <p:spPr>
          <a:xfrm>
            <a:off x="7854639" y="1890516"/>
            <a:ext cx="83869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b="1" dirty="0" smtClean="0"/>
              <a:t>FIN 2013</a:t>
            </a:r>
            <a:endParaRPr lang="fr-FR" sz="1400" b="1" dirty="0"/>
          </a:p>
        </p:txBody>
      </p:sp>
      <p:grpSp>
        <p:nvGrpSpPr>
          <p:cNvPr id="41" name="Groupe 40"/>
          <p:cNvGrpSpPr/>
          <p:nvPr/>
        </p:nvGrpSpPr>
        <p:grpSpPr>
          <a:xfrm>
            <a:off x="1979712" y="2201541"/>
            <a:ext cx="936104" cy="1234305"/>
            <a:chOff x="1699" y="1482221"/>
            <a:chExt cx="1213053" cy="1985513"/>
          </a:xfrm>
        </p:grpSpPr>
        <p:sp>
          <p:nvSpPr>
            <p:cNvPr id="42" name="Rectangle à coins arrondis 41">
              <a:hlinkClick r:id="rId7" action="ppaction://hlinksldjump"/>
            </p:cNvPr>
            <p:cNvSpPr/>
            <p:nvPr/>
          </p:nvSpPr>
          <p:spPr>
            <a:xfrm>
              <a:off x="1699" y="1482221"/>
              <a:ext cx="1213053" cy="1976295"/>
            </a:xfrm>
            <a:prstGeom prst="roundRect">
              <a:avLst/>
            </a:prstGeom>
            <a:solidFill>
              <a:srgbClr val="8064A2">
                <a:hueOff val="0"/>
                <a:satOff val="0"/>
                <a:lumOff val="0"/>
                <a:alphaOff val="0"/>
              </a:srgbClr>
            </a:solidFill>
            <a:ln w="25400" cap="flat" cmpd="sng" algn="ctr">
              <a:solidFill>
                <a:sysClr val="window" lastClr="FFFFFF">
                  <a:hueOff val="0"/>
                  <a:satOff val="0"/>
                  <a:lumOff val="0"/>
                  <a:alphaOff val="0"/>
                </a:sysClr>
              </a:solidFill>
              <a:prstDash val="solid"/>
            </a:ln>
            <a:effectLst/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</p:sp>
        <p:sp>
          <p:nvSpPr>
            <p:cNvPr id="43" name="Rectangle 42"/>
            <p:cNvSpPr/>
            <p:nvPr/>
          </p:nvSpPr>
          <p:spPr>
            <a:xfrm>
              <a:off x="60914" y="1609871"/>
              <a:ext cx="1094621" cy="1857863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3340" tIns="53340" rIns="53340" bIns="53340" numCol="1" spcCol="1270" anchor="ctr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fr-FR" sz="1000" b="1" kern="1200" dirty="0" smtClean="0">
                  <a:solidFill>
                    <a:sysClr val="window" lastClr="FFFFFF"/>
                  </a:solidFill>
                  <a:latin typeface=""/>
                  <a:ea typeface="+mn-ea"/>
                  <a:cs typeface="+mn-cs"/>
                </a:rPr>
                <a:t>Diagnostic</a:t>
              </a:r>
            </a:p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fr-FR" sz="1000" b="1" kern="1200" dirty="0" smtClean="0">
                  <a:solidFill>
                    <a:sysClr val="window" lastClr="FFFFFF"/>
                  </a:solidFill>
                  <a:latin typeface=""/>
                  <a:ea typeface="+mn-ea"/>
                  <a:cs typeface="+mn-cs"/>
                </a:rPr>
                <a:t>Etat </a:t>
              </a:r>
            </a:p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fr-FR" sz="1000" b="1" kern="1200" dirty="0" smtClean="0">
                  <a:solidFill>
                    <a:sysClr val="window" lastClr="FFFFFF"/>
                  </a:solidFill>
                  <a:latin typeface=""/>
                  <a:ea typeface="+mn-ea"/>
                  <a:cs typeface="+mn-cs"/>
                </a:rPr>
                <a:t>des lieux</a:t>
              </a:r>
              <a:endParaRPr lang="fr-FR" sz="1000" b="1" kern="1200" dirty="0">
                <a:solidFill>
                  <a:sysClr val="window" lastClr="FFFFFF"/>
                </a:solidFill>
                <a:latin typeface=""/>
                <a:ea typeface="+mn-ea"/>
                <a:cs typeface="+mn-cs"/>
              </a:endParaRPr>
            </a:p>
          </p:txBody>
        </p:sp>
      </p:grpSp>
      <p:grpSp>
        <p:nvGrpSpPr>
          <p:cNvPr id="44" name="Groupe 43"/>
          <p:cNvGrpSpPr/>
          <p:nvPr/>
        </p:nvGrpSpPr>
        <p:grpSpPr>
          <a:xfrm>
            <a:off x="2987824" y="2198293"/>
            <a:ext cx="878539" cy="1231823"/>
            <a:chOff x="1398704" y="1482221"/>
            <a:chExt cx="1305290" cy="1976295"/>
          </a:xfrm>
        </p:grpSpPr>
        <p:sp>
          <p:nvSpPr>
            <p:cNvPr id="45" name="Rectangle à coins arrondis 44">
              <a:hlinkClick r:id="rId8" action="ppaction://hlinksldjump"/>
            </p:cNvPr>
            <p:cNvSpPr/>
            <p:nvPr/>
          </p:nvSpPr>
          <p:spPr>
            <a:xfrm>
              <a:off x="1398704" y="1482221"/>
              <a:ext cx="1305290" cy="1976295"/>
            </a:xfrm>
            <a:prstGeom prst="roundRect">
              <a:avLst/>
            </a:prstGeom>
            <a:solidFill>
              <a:srgbClr val="8064A2">
                <a:hueOff val="-744128"/>
                <a:satOff val="4483"/>
                <a:lumOff val="359"/>
                <a:alphaOff val="0"/>
              </a:srgbClr>
            </a:solidFill>
            <a:ln w="25400" cap="flat" cmpd="sng" algn="ctr">
              <a:solidFill>
                <a:sysClr val="window" lastClr="FFFFFF">
                  <a:hueOff val="0"/>
                  <a:satOff val="0"/>
                  <a:lumOff val="0"/>
                  <a:alphaOff val="0"/>
                </a:sysClr>
              </a:solidFill>
              <a:prstDash val="solid"/>
            </a:ln>
            <a:effectLst/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</p:sp>
        <p:sp>
          <p:nvSpPr>
            <p:cNvPr id="46" name="Rectangle 45"/>
            <p:cNvSpPr/>
            <p:nvPr/>
          </p:nvSpPr>
          <p:spPr>
            <a:xfrm>
              <a:off x="1462423" y="1545940"/>
              <a:ext cx="1177852" cy="1848857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3340" tIns="53340" rIns="53340" bIns="53340" numCol="1" spcCol="1270" anchor="ctr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fr-FR" sz="900" b="1" u="sng" kern="1200" dirty="0" smtClean="0">
                  <a:solidFill>
                    <a:sysClr val="window" lastClr="FFFFFF"/>
                  </a:solidFill>
                  <a:latin typeface=""/>
                  <a:ea typeface="+mn-ea"/>
                  <a:cs typeface="+mn-cs"/>
                </a:rPr>
                <a:t>Phase exploratoire </a:t>
              </a:r>
            </a:p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fr-FR" sz="1000" b="1" kern="1200" dirty="0" smtClean="0">
                  <a:solidFill>
                    <a:sysClr val="window" lastClr="FFFFFF"/>
                  </a:solidFill>
                  <a:latin typeface=""/>
                  <a:ea typeface="+mn-ea"/>
                  <a:cs typeface="+mn-cs"/>
                </a:rPr>
                <a:t>élaboration de scénarios</a:t>
              </a:r>
              <a:endParaRPr lang="fr-FR" sz="1000" b="1" kern="1200" dirty="0">
                <a:solidFill>
                  <a:sysClr val="window" lastClr="FFFFFF"/>
                </a:solidFill>
                <a:latin typeface=""/>
                <a:ea typeface="+mn-ea"/>
                <a:cs typeface="+mn-cs"/>
              </a:endParaRPr>
            </a:p>
          </p:txBody>
        </p:sp>
      </p:grpSp>
      <p:grpSp>
        <p:nvGrpSpPr>
          <p:cNvPr id="47" name="Groupe 46"/>
          <p:cNvGrpSpPr/>
          <p:nvPr/>
        </p:nvGrpSpPr>
        <p:grpSpPr>
          <a:xfrm>
            <a:off x="3918602" y="2198293"/>
            <a:ext cx="869422" cy="1239323"/>
            <a:chOff x="2887947" y="1482221"/>
            <a:chExt cx="1103709" cy="1976295"/>
          </a:xfrm>
        </p:grpSpPr>
        <p:sp>
          <p:nvSpPr>
            <p:cNvPr id="48" name="Rectangle à coins arrondis 47"/>
            <p:cNvSpPr/>
            <p:nvPr/>
          </p:nvSpPr>
          <p:spPr>
            <a:xfrm>
              <a:off x="2887947" y="1482221"/>
              <a:ext cx="1103709" cy="1976295"/>
            </a:xfrm>
            <a:prstGeom prst="roundRect">
              <a:avLst/>
            </a:prstGeom>
            <a:solidFill>
              <a:srgbClr val="8064A2">
                <a:hueOff val="-1488257"/>
                <a:satOff val="8966"/>
                <a:lumOff val="719"/>
                <a:alphaOff val="0"/>
              </a:srgbClr>
            </a:solidFill>
            <a:ln w="25400" cap="flat" cmpd="sng" algn="ctr">
              <a:solidFill>
                <a:sysClr val="window" lastClr="FFFFFF">
                  <a:hueOff val="0"/>
                  <a:satOff val="0"/>
                  <a:lumOff val="0"/>
                  <a:alphaOff val="0"/>
                </a:sysClr>
              </a:solidFill>
              <a:prstDash val="solid"/>
            </a:ln>
            <a:effectLst/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</p:sp>
        <p:sp>
          <p:nvSpPr>
            <p:cNvPr id="49" name="Rectangle 48"/>
            <p:cNvSpPr/>
            <p:nvPr/>
          </p:nvSpPr>
          <p:spPr>
            <a:xfrm>
              <a:off x="2941826" y="1536100"/>
              <a:ext cx="995951" cy="1868537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0960" tIns="60960" rIns="60960" bIns="60960" numCol="1" spcCol="1270" anchor="ctr" anchorCtr="0">
              <a:noAutofit/>
            </a:bodyPr>
            <a:lstStyle/>
            <a:p>
              <a:pPr lvl="0"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fr-FR" sz="1000" b="1" kern="1200" dirty="0" err="1" smtClean="0">
                  <a:solidFill>
                    <a:sysClr val="window" lastClr="FFFFFF"/>
                  </a:solidFill>
                  <a:latin typeface=""/>
                  <a:ea typeface="+mn-ea"/>
                  <a:cs typeface="+mn-cs"/>
                </a:rPr>
                <a:t>Quantifi</a:t>
              </a:r>
              <a:r>
                <a:rPr lang="fr-FR" sz="1000" b="1" kern="1200" dirty="0" smtClean="0">
                  <a:solidFill>
                    <a:sysClr val="window" lastClr="FFFFFF"/>
                  </a:solidFill>
                  <a:latin typeface=""/>
                  <a:ea typeface="+mn-ea"/>
                  <a:cs typeface="+mn-cs"/>
                </a:rPr>
                <a:t> cation</a:t>
              </a:r>
              <a:endParaRPr lang="fr-FR" sz="1000" b="1" kern="1200" dirty="0">
                <a:solidFill>
                  <a:sysClr val="window" lastClr="FFFFFF"/>
                </a:solidFill>
                <a:latin typeface=""/>
                <a:ea typeface="+mn-ea"/>
                <a:cs typeface="+mn-cs"/>
              </a:endParaRPr>
            </a:p>
          </p:txBody>
        </p:sp>
      </p:grpSp>
      <p:grpSp>
        <p:nvGrpSpPr>
          <p:cNvPr id="50" name="Groupe 49"/>
          <p:cNvGrpSpPr/>
          <p:nvPr/>
        </p:nvGrpSpPr>
        <p:grpSpPr>
          <a:xfrm>
            <a:off x="4860031" y="2198293"/>
            <a:ext cx="836863" cy="1231823"/>
            <a:chOff x="4100932" y="1482221"/>
            <a:chExt cx="1124506" cy="1976295"/>
          </a:xfrm>
        </p:grpSpPr>
        <p:sp>
          <p:nvSpPr>
            <p:cNvPr id="51" name="Rectangle à coins arrondis 50">
              <a:hlinkClick r:id="" action="ppaction://noaction"/>
            </p:cNvPr>
            <p:cNvSpPr/>
            <p:nvPr/>
          </p:nvSpPr>
          <p:spPr>
            <a:xfrm>
              <a:off x="4100932" y="1482221"/>
              <a:ext cx="1103709" cy="1976295"/>
            </a:xfrm>
            <a:prstGeom prst="roundRect">
              <a:avLst/>
            </a:prstGeom>
            <a:solidFill>
              <a:srgbClr val="8064A2">
                <a:hueOff val="-2232385"/>
                <a:satOff val="13449"/>
                <a:lumOff val="1078"/>
                <a:alphaOff val="0"/>
              </a:srgbClr>
            </a:solidFill>
            <a:ln w="25400" cap="flat" cmpd="sng" algn="ctr">
              <a:solidFill>
                <a:sysClr val="window" lastClr="FFFFFF">
                  <a:hueOff val="0"/>
                  <a:satOff val="0"/>
                  <a:lumOff val="0"/>
                  <a:alphaOff val="0"/>
                </a:sysClr>
              </a:solidFill>
              <a:prstDash val="solid"/>
            </a:ln>
            <a:effectLst/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</p:sp>
        <p:sp>
          <p:nvSpPr>
            <p:cNvPr id="52" name="Rectangle 51"/>
            <p:cNvSpPr/>
            <p:nvPr/>
          </p:nvSpPr>
          <p:spPr>
            <a:xfrm>
              <a:off x="4229487" y="1536100"/>
              <a:ext cx="995951" cy="1868537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0960" tIns="60960" rIns="60960" bIns="60960" numCol="1" spcCol="1270" anchor="ctr" anchorCtr="0">
              <a:noAutofit/>
            </a:bodyPr>
            <a:lstStyle/>
            <a:p>
              <a:pPr lvl="0"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fr-FR" sz="1000" b="1" kern="1200" dirty="0" smtClean="0">
                  <a:solidFill>
                    <a:sysClr val="window" lastClr="FFFFFF"/>
                  </a:solidFill>
                  <a:latin typeface=""/>
                  <a:ea typeface="+mn-ea"/>
                  <a:cs typeface="+mn-cs"/>
                </a:rPr>
                <a:t>Mise en débat </a:t>
              </a:r>
            </a:p>
          </p:txBody>
        </p:sp>
      </p:grpSp>
      <p:grpSp>
        <p:nvGrpSpPr>
          <p:cNvPr id="53" name="Groupe 52"/>
          <p:cNvGrpSpPr/>
          <p:nvPr/>
        </p:nvGrpSpPr>
        <p:grpSpPr>
          <a:xfrm>
            <a:off x="5724126" y="2176420"/>
            <a:ext cx="1112517" cy="1295930"/>
            <a:chOff x="5237191" y="1428342"/>
            <a:chExt cx="1507086" cy="1976295"/>
          </a:xfrm>
        </p:grpSpPr>
        <p:sp>
          <p:nvSpPr>
            <p:cNvPr id="54" name="Rectangle à coins arrondis 53"/>
            <p:cNvSpPr/>
            <p:nvPr/>
          </p:nvSpPr>
          <p:spPr>
            <a:xfrm>
              <a:off x="5237191" y="1428342"/>
              <a:ext cx="1507086" cy="1976295"/>
            </a:xfrm>
            <a:prstGeom prst="roundRect">
              <a:avLst/>
            </a:prstGeom>
            <a:solidFill>
              <a:srgbClr val="8064A2">
                <a:hueOff val="-2976513"/>
                <a:satOff val="17933"/>
                <a:lumOff val="1437"/>
                <a:alphaOff val="0"/>
              </a:srgbClr>
            </a:solidFill>
            <a:ln w="25400" cap="flat" cmpd="sng" algn="ctr">
              <a:solidFill>
                <a:sysClr val="window" lastClr="FFFFFF">
                  <a:hueOff val="0"/>
                  <a:satOff val="0"/>
                  <a:lumOff val="0"/>
                  <a:alphaOff val="0"/>
                </a:sysClr>
              </a:solidFill>
              <a:prstDash val="solid"/>
            </a:ln>
            <a:effectLst/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</p:sp>
        <p:sp>
          <p:nvSpPr>
            <p:cNvPr id="55" name="Rectangle 54"/>
            <p:cNvSpPr/>
            <p:nvPr/>
          </p:nvSpPr>
          <p:spPr>
            <a:xfrm>
              <a:off x="5517148" y="1536100"/>
              <a:ext cx="995951" cy="1868537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3340" tIns="53340" rIns="53340" bIns="53340" numCol="1" spcCol="1270" anchor="ctr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fr-FR" sz="800" b="1" u="sng" kern="1200" dirty="0" smtClean="0">
                  <a:solidFill>
                    <a:sysClr val="window" lastClr="FFFFFF"/>
                  </a:solidFill>
                  <a:latin typeface=""/>
                  <a:ea typeface="+mn-ea"/>
                  <a:cs typeface="+mn-cs"/>
                </a:rPr>
                <a:t>Phase normative</a:t>
              </a:r>
            </a:p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fr-FR" sz="1000" b="1" kern="1200" dirty="0" smtClean="0">
                  <a:solidFill>
                    <a:sysClr val="window" lastClr="FFFFFF"/>
                  </a:solidFill>
                  <a:latin typeface=""/>
                  <a:ea typeface="+mn-ea"/>
                  <a:cs typeface="+mn-cs"/>
                </a:rPr>
                <a:t> vers le scénario </a:t>
              </a:r>
              <a:r>
                <a:rPr lang="fr-FR" sz="1000" b="1" kern="1200" dirty="0" err="1" smtClean="0">
                  <a:solidFill>
                    <a:sysClr val="window" lastClr="FFFFFF"/>
                  </a:solidFill>
                  <a:latin typeface=""/>
                  <a:ea typeface="+mn-ea"/>
                  <a:cs typeface="+mn-cs"/>
                </a:rPr>
                <a:t>souhai-table</a:t>
              </a:r>
              <a:endParaRPr lang="fr-FR" sz="1000" b="1" kern="1200" dirty="0">
                <a:solidFill>
                  <a:sysClr val="window" lastClr="FFFFFF"/>
                </a:solidFill>
                <a:latin typeface=""/>
                <a:ea typeface="+mn-ea"/>
                <a:cs typeface="+mn-cs"/>
              </a:endParaRPr>
            </a:p>
          </p:txBody>
        </p:sp>
      </p:grpSp>
      <p:grpSp>
        <p:nvGrpSpPr>
          <p:cNvPr id="56" name="Groupe 55"/>
          <p:cNvGrpSpPr/>
          <p:nvPr/>
        </p:nvGrpSpPr>
        <p:grpSpPr>
          <a:xfrm>
            <a:off x="6879032" y="2198293"/>
            <a:ext cx="846676" cy="1274057"/>
            <a:chOff x="6750930" y="1482221"/>
            <a:chExt cx="1103709" cy="1976295"/>
          </a:xfrm>
        </p:grpSpPr>
        <p:sp>
          <p:nvSpPr>
            <p:cNvPr id="57" name="Rectangle à coins arrondis 56">
              <a:hlinkClick r:id="" action="ppaction://noaction"/>
            </p:cNvPr>
            <p:cNvSpPr/>
            <p:nvPr/>
          </p:nvSpPr>
          <p:spPr>
            <a:xfrm>
              <a:off x="6750930" y="1482221"/>
              <a:ext cx="1103709" cy="1976295"/>
            </a:xfrm>
            <a:prstGeom prst="roundRect">
              <a:avLst/>
            </a:prstGeom>
            <a:solidFill>
              <a:srgbClr val="8064A2">
                <a:hueOff val="-3720641"/>
                <a:satOff val="22416"/>
                <a:lumOff val="1797"/>
                <a:alphaOff val="0"/>
              </a:srgbClr>
            </a:solidFill>
            <a:ln w="25400" cap="flat" cmpd="sng" algn="ctr">
              <a:solidFill>
                <a:sysClr val="window" lastClr="FFFFFF">
                  <a:hueOff val="0"/>
                  <a:satOff val="0"/>
                  <a:lumOff val="0"/>
                  <a:alphaOff val="0"/>
                </a:sysClr>
              </a:solidFill>
              <a:prstDash val="solid"/>
            </a:ln>
            <a:effectLst/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</p:sp>
        <p:sp>
          <p:nvSpPr>
            <p:cNvPr id="58" name="Rectangle 57"/>
            <p:cNvSpPr/>
            <p:nvPr/>
          </p:nvSpPr>
          <p:spPr>
            <a:xfrm>
              <a:off x="6804809" y="1536100"/>
              <a:ext cx="995951" cy="1868537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0960" tIns="60960" rIns="60960" bIns="60960" numCol="1" spcCol="1270" anchor="ctr" anchorCtr="0">
              <a:noAutofit/>
            </a:bodyPr>
            <a:lstStyle/>
            <a:p>
              <a:pPr lvl="0"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fr-FR" sz="1000" b="1" kern="1200" dirty="0" err="1" smtClean="0">
                  <a:solidFill>
                    <a:sysClr val="window" lastClr="FFFFFF"/>
                  </a:solidFill>
                  <a:latin typeface=""/>
                  <a:ea typeface="+mn-ea"/>
                  <a:cs typeface="+mn-cs"/>
                </a:rPr>
                <a:t>Quantifi</a:t>
              </a:r>
              <a:endParaRPr lang="fr-FR" sz="1000" b="1" kern="1200" dirty="0" smtClean="0">
                <a:solidFill>
                  <a:sysClr val="window" lastClr="FFFFFF"/>
                </a:solidFill>
                <a:latin typeface=""/>
                <a:ea typeface="+mn-ea"/>
                <a:cs typeface="+mn-cs"/>
              </a:endParaRPr>
            </a:p>
            <a:p>
              <a:pPr lvl="0"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fr-FR" sz="1000" b="1" kern="1200" dirty="0" smtClean="0">
                  <a:solidFill>
                    <a:sysClr val="window" lastClr="FFFFFF"/>
                  </a:solidFill>
                  <a:latin typeface=""/>
                  <a:ea typeface="+mn-ea"/>
                  <a:cs typeface="+mn-cs"/>
                </a:rPr>
                <a:t>cation</a:t>
              </a:r>
              <a:endParaRPr lang="fr-FR" sz="1000" b="1" kern="1200" dirty="0">
                <a:solidFill>
                  <a:sysClr val="window" lastClr="FFFFFF"/>
                </a:solidFill>
                <a:latin typeface=""/>
                <a:ea typeface="+mn-ea"/>
                <a:cs typeface="+mn-cs"/>
              </a:endParaRPr>
            </a:p>
          </p:txBody>
        </p:sp>
      </p:grpSp>
      <p:grpSp>
        <p:nvGrpSpPr>
          <p:cNvPr id="59" name="Groupe 58"/>
          <p:cNvGrpSpPr/>
          <p:nvPr/>
        </p:nvGrpSpPr>
        <p:grpSpPr>
          <a:xfrm>
            <a:off x="7769160" y="2201541"/>
            <a:ext cx="924170" cy="1378321"/>
            <a:chOff x="7994374" y="1482221"/>
            <a:chExt cx="849525" cy="1922416"/>
          </a:xfrm>
        </p:grpSpPr>
        <p:sp>
          <p:nvSpPr>
            <p:cNvPr id="60" name="Rectangle à coins arrondis 59">
              <a:hlinkClick r:id="" action="ppaction://noaction"/>
            </p:cNvPr>
            <p:cNvSpPr/>
            <p:nvPr/>
          </p:nvSpPr>
          <p:spPr>
            <a:xfrm>
              <a:off x="7994374" y="1482221"/>
              <a:ext cx="849525" cy="1738283"/>
            </a:xfrm>
            <a:prstGeom prst="roundRect">
              <a:avLst/>
            </a:prstGeom>
            <a:solidFill>
              <a:srgbClr val="8064A2">
                <a:hueOff val="-4464770"/>
                <a:satOff val="26899"/>
                <a:lumOff val="2156"/>
                <a:alphaOff val="0"/>
              </a:srgbClr>
            </a:solidFill>
            <a:ln w="25400" cap="flat" cmpd="sng" algn="ctr">
              <a:solidFill>
                <a:sysClr val="window" lastClr="FFFFFF">
                  <a:hueOff val="0"/>
                  <a:satOff val="0"/>
                  <a:lumOff val="0"/>
                  <a:alphaOff val="0"/>
                </a:sysClr>
              </a:solidFill>
              <a:prstDash val="solid"/>
            </a:ln>
            <a:effectLst/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</p:sp>
        <p:sp>
          <p:nvSpPr>
            <p:cNvPr id="61" name="Rectangle 60"/>
            <p:cNvSpPr/>
            <p:nvPr/>
          </p:nvSpPr>
          <p:spPr>
            <a:xfrm>
              <a:off x="8092470" y="1536101"/>
              <a:ext cx="751429" cy="186853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0960" tIns="60960" rIns="60960" bIns="60960" numCol="1" spcCol="1270" anchor="ctr" anchorCtr="0">
              <a:noAutofit/>
            </a:bodyPr>
            <a:lstStyle/>
            <a:p>
              <a:pPr lvl="0"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fr-FR" sz="900" b="1" kern="1200" dirty="0" smtClean="0">
                  <a:solidFill>
                    <a:sysClr val="window" lastClr="FFFFFF"/>
                  </a:solidFill>
                  <a:latin typeface=""/>
                  <a:ea typeface="+mn-ea"/>
                  <a:cs typeface="+mn-cs"/>
                </a:rPr>
                <a:t>Choix</a:t>
              </a:r>
            </a:p>
            <a:p>
              <a:pPr lvl="0"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fr-FR" sz="900" b="1" kern="1200" dirty="0" smtClean="0">
                  <a:solidFill>
                    <a:sysClr val="window" lastClr="FFFFFF"/>
                  </a:solidFill>
                  <a:latin typeface=""/>
                  <a:ea typeface="+mn-ea"/>
                  <a:cs typeface="+mn-cs"/>
                </a:rPr>
                <a:t>Stratégiques</a:t>
              </a:r>
            </a:p>
            <a:p>
              <a:pPr lvl="0"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fr-FR" sz="900" b="1" kern="1200" dirty="0">
                <a:solidFill>
                  <a:sysClr val="window" lastClr="FFFFFF"/>
                </a:solidFill>
                <a:latin typeface=""/>
                <a:ea typeface="+mn-ea"/>
                <a:cs typeface="+mn-cs"/>
              </a:endParaRPr>
            </a:p>
          </p:txBody>
        </p:sp>
      </p:grpSp>
      <p:cxnSp>
        <p:nvCxnSpPr>
          <p:cNvPr id="62" name="Connecteur droit avec flèche 61"/>
          <p:cNvCxnSpPr/>
          <p:nvPr/>
        </p:nvCxnSpPr>
        <p:spPr>
          <a:xfrm flipV="1">
            <a:off x="3431656" y="3403829"/>
            <a:ext cx="0" cy="19802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63" name="Connecteur droit avec flèche 62"/>
          <p:cNvCxnSpPr/>
          <p:nvPr/>
        </p:nvCxnSpPr>
        <p:spPr>
          <a:xfrm flipV="1">
            <a:off x="4366539" y="3403829"/>
            <a:ext cx="0" cy="19802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64" name="Connecteur droit avec flèche 63"/>
          <p:cNvCxnSpPr/>
          <p:nvPr/>
        </p:nvCxnSpPr>
        <p:spPr>
          <a:xfrm flipV="1">
            <a:off x="5655803" y="3413778"/>
            <a:ext cx="0" cy="19802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65" name="Connecteur droit avec flèche 64"/>
          <p:cNvCxnSpPr/>
          <p:nvPr/>
        </p:nvCxnSpPr>
        <p:spPr>
          <a:xfrm flipV="1">
            <a:off x="7302370" y="3437616"/>
            <a:ext cx="0" cy="19802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66" name="ZoneTexte 65"/>
          <p:cNvSpPr txBox="1"/>
          <p:nvPr/>
        </p:nvSpPr>
        <p:spPr>
          <a:xfrm>
            <a:off x="3016435" y="3579862"/>
            <a:ext cx="83548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1000" dirty="0" smtClean="0"/>
              <a:t>Démarche</a:t>
            </a:r>
          </a:p>
          <a:p>
            <a:pPr algn="ctr"/>
            <a:r>
              <a:rPr lang="fr-FR" sz="1000" dirty="0" smtClean="0"/>
              <a:t>participative</a:t>
            </a:r>
            <a:endParaRPr lang="fr-FR" sz="1000" dirty="0"/>
          </a:p>
        </p:txBody>
      </p:sp>
      <p:sp>
        <p:nvSpPr>
          <p:cNvPr id="68" name="ZoneTexte 67"/>
          <p:cNvSpPr txBox="1"/>
          <p:nvPr/>
        </p:nvSpPr>
        <p:spPr>
          <a:xfrm>
            <a:off x="3936508" y="3579862"/>
            <a:ext cx="86754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1000" dirty="0" smtClean="0"/>
              <a:t>Modélisation</a:t>
            </a:r>
            <a:endParaRPr lang="fr-FR" sz="1000" dirty="0"/>
          </a:p>
        </p:txBody>
      </p:sp>
      <p:sp>
        <p:nvSpPr>
          <p:cNvPr id="69" name="ZoneTexte 68"/>
          <p:cNvSpPr txBox="1"/>
          <p:nvPr/>
        </p:nvSpPr>
        <p:spPr>
          <a:xfrm>
            <a:off x="5238060" y="3579862"/>
            <a:ext cx="83548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1000" dirty="0" smtClean="0"/>
              <a:t>Démarche</a:t>
            </a:r>
          </a:p>
          <a:p>
            <a:pPr algn="ctr"/>
            <a:r>
              <a:rPr lang="fr-FR" sz="1000" dirty="0" smtClean="0"/>
              <a:t>participative</a:t>
            </a:r>
            <a:endParaRPr lang="fr-FR" sz="1000" dirty="0"/>
          </a:p>
        </p:txBody>
      </p:sp>
      <p:sp>
        <p:nvSpPr>
          <p:cNvPr id="70" name="ZoneTexte 69"/>
          <p:cNvSpPr txBox="1"/>
          <p:nvPr/>
        </p:nvSpPr>
        <p:spPr>
          <a:xfrm>
            <a:off x="6868597" y="3621673"/>
            <a:ext cx="86754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1000" dirty="0" smtClean="0"/>
              <a:t>Modélisation</a:t>
            </a:r>
            <a:endParaRPr lang="fr-FR" sz="1000" dirty="0"/>
          </a:p>
        </p:txBody>
      </p:sp>
    </p:spTree>
    <p:extLst>
      <p:ext uri="{BB962C8B-B14F-4D97-AF65-F5344CB8AC3E}">
        <p14:creationId xmlns:p14="http://schemas.microsoft.com/office/powerpoint/2010/main" val="25469059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Connecteur droit 4"/>
          <p:cNvCxnSpPr/>
          <p:nvPr/>
        </p:nvCxnSpPr>
        <p:spPr>
          <a:xfrm>
            <a:off x="1898984" y="1035918"/>
            <a:ext cx="0" cy="304800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 6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0869" y="987574"/>
            <a:ext cx="7137635" cy="95672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Image 7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0869" y="3976856"/>
            <a:ext cx="7137635" cy="107062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059582"/>
            <a:ext cx="1627645" cy="1182044"/>
          </a:xfrm>
          <a:prstGeom prst="rect">
            <a:avLst/>
          </a:prstGeom>
        </p:spPr>
      </p:pic>
      <p:sp>
        <p:nvSpPr>
          <p:cNvPr id="2" name="Rectangle 1"/>
          <p:cNvSpPr>
            <a:spLocks noChangeAspect="1"/>
          </p:cNvSpPr>
          <p:nvPr/>
        </p:nvSpPr>
        <p:spPr>
          <a:xfrm>
            <a:off x="0" y="1035918"/>
            <a:ext cx="9144000" cy="3048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2253866"/>
            <a:ext cx="906348" cy="660856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110" y="2949810"/>
            <a:ext cx="1659435" cy="1045081"/>
          </a:xfrm>
          <a:prstGeom prst="rect">
            <a:avLst/>
          </a:prstGeom>
        </p:spPr>
      </p:pic>
      <p:sp>
        <p:nvSpPr>
          <p:cNvPr id="3" name="Titre 2"/>
          <p:cNvSpPr>
            <a:spLocks noGrp="1"/>
          </p:cNvSpPr>
          <p:nvPr>
            <p:ph type="ctrTitle"/>
          </p:nvPr>
        </p:nvSpPr>
        <p:spPr>
          <a:xfrm>
            <a:off x="1940849" y="1037183"/>
            <a:ext cx="7167655" cy="666403"/>
          </a:xfrm>
        </p:spPr>
        <p:txBody>
          <a:bodyPr>
            <a:noAutofit/>
          </a:bodyPr>
          <a:lstStyle/>
          <a:p>
            <a:r>
              <a:rPr lang="fr-FR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L’étude prospective Garonne 2050- les valeurs repères</a:t>
            </a:r>
            <a:endParaRPr lang="fr-FR" sz="2400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2" name="ZoneTexte 11"/>
          <p:cNvSpPr txBox="1">
            <a:spLocks noChangeArrowheads="1"/>
          </p:cNvSpPr>
          <p:nvPr/>
        </p:nvSpPr>
        <p:spPr bwMode="auto">
          <a:xfrm>
            <a:off x="2051720" y="1907416"/>
            <a:ext cx="3600400" cy="203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defRPr sz="2400" b="1">
                <a:solidFill>
                  <a:srgbClr val="0C469C"/>
                </a:solidFill>
                <a:latin typeface="Verdana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rgbClr val="8CC254"/>
              </a:buClr>
              <a:defRPr sz="2000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8CC254"/>
              </a:buClr>
              <a:buChar char="•"/>
              <a:defRPr sz="2000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</a:pPr>
            <a:r>
              <a:rPr lang="fr-FR" altLang="fr-FR" sz="1400" dirty="0"/>
              <a:t>Modélisation </a:t>
            </a:r>
            <a:endParaRPr lang="fr-FR" altLang="fr-FR" sz="1400" dirty="0" smtClean="0"/>
          </a:p>
          <a:p>
            <a:pPr eaLnBrk="1" hangingPunct="1">
              <a:spcBef>
                <a:spcPct val="0"/>
              </a:spcBef>
            </a:pPr>
            <a:r>
              <a:rPr lang="fr-FR" altLang="fr-FR" sz="1400" dirty="0" smtClean="0"/>
              <a:t>au </a:t>
            </a:r>
            <a:r>
              <a:rPr lang="fr-FR" altLang="fr-FR" sz="1400" dirty="0"/>
              <a:t>pas de temps mensuel</a:t>
            </a:r>
          </a:p>
          <a:p>
            <a:pPr eaLnBrk="1" hangingPunct="1">
              <a:spcBef>
                <a:spcPct val="0"/>
              </a:spcBef>
            </a:pPr>
            <a:endParaRPr lang="fr-FR" altLang="fr-FR" sz="400" dirty="0"/>
          </a:p>
          <a:p>
            <a:pPr eaLnBrk="1" hangingPunct="1">
              <a:spcBef>
                <a:spcPct val="0"/>
              </a:spcBef>
            </a:pPr>
            <a:r>
              <a:rPr lang="fr-FR" altLang="fr-FR" sz="1400" dirty="0"/>
              <a:t>Expression </a:t>
            </a:r>
            <a:endParaRPr lang="fr-FR" altLang="fr-FR" sz="1400" dirty="0" smtClean="0"/>
          </a:p>
          <a:p>
            <a:pPr eaLnBrk="1" hangingPunct="1">
              <a:spcBef>
                <a:spcPct val="0"/>
              </a:spcBef>
            </a:pPr>
            <a:r>
              <a:rPr lang="fr-FR" altLang="fr-FR" sz="1400" dirty="0" smtClean="0"/>
              <a:t>du </a:t>
            </a:r>
            <a:r>
              <a:rPr lang="fr-FR" altLang="fr-FR" sz="1400" dirty="0"/>
              <a:t>déficit quinquennal </a:t>
            </a:r>
          </a:p>
          <a:p>
            <a:pPr eaLnBrk="1" hangingPunct="1">
              <a:spcBef>
                <a:spcPct val="0"/>
              </a:spcBef>
            </a:pPr>
            <a:endParaRPr lang="fr-FR" altLang="fr-FR" sz="400" dirty="0"/>
          </a:p>
          <a:p>
            <a:pPr eaLnBrk="1" hangingPunct="1">
              <a:spcBef>
                <a:spcPct val="0"/>
              </a:spcBef>
            </a:pPr>
            <a:r>
              <a:rPr lang="fr-FR" altLang="fr-FR" sz="1400" dirty="0"/>
              <a:t>selon les </a:t>
            </a:r>
            <a:r>
              <a:rPr lang="fr-FR" altLang="fr-FR" sz="1400" dirty="0">
                <a:solidFill>
                  <a:srgbClr val="FF0000"/>
                </a:solidFill>
              </a:rPr>
              <a:t>3 hypothèses </a:t>
            </a:r>
            <a:endParaRPr lang="fr-FR" altLang="fr-FR" sz="1400" dirty="0" smtClean="0">
              <a:solidFill>
                <a:srgbClr val="FF0000"/>
              </a:solidFill>
            </a:endParaRPr>
          </a:p>
          <a:p>
            <a:pPr eaLnBrk="1" hangingPunct="1">
              <a:spcBef>
                <a:spcPct val="0"/>
              </a:spcBef>
            </a:pPr>
            <a:r>
              <a:rPr lang="fr-FR" altLang="fr-FR" sz="1400" dirty="0" smtClean="0">
                <a:solidFill>
                  <a:srgbClr val="FF0000"/>
                </a:solidFill>
              </a:rPr>
              <a:t>de compensation de </a:t>
            </a:r>
            <a:r>
              <a:rPr lang="fr-FR" altLang="fr-FR" sz="1400" dirty="0">
                <a:solidFill>
                  <a:srgbClr val="FF0000"/>
                </a:solidFill>
              </a:rPr>
              <a:t>l’évolution des débits naturels</a:t>
            </a:r>
          </a:p>
          <a:p>
            <a:pPr eaLnBrk="1" hangingPunct="1">
              <a:spcBef>
                <a:spcPct val="0"/>
              </a:spcBef>
            </a:pPr>
            <a:endParaRPr lang="fr-FR" altLang="fr-FR" sz="2000" dirty="0"/>
          </a:p>
        </p:txBody>
      </p:sp>
      <p:graphicFrame>
        <p:nvGraphicFramePr>
          <p:cNvPr id="14" name="Tableau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39428446"/>
              </p:ext>
            </p:extLst>
          </p:nvPr>
        </p:nvGraphicFramePr>
        <p:xfrm>
          <a:off x="5292352" y="1626562"/>
          <a:ext cx="3744144" cy="23133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55725"/>
                <a:gridCol w="1116347"/>
                <a:gridCol w="697439"/>
                <a:gridCol w="1174633"/>
              </a:tblGrid>
              <a:tr h="680394">
                <a:tc>
                  <a:txBody>
                    <a:bodyPr/>
                    <a:lstStyle/>
                    <a:p>
                      <a:endParaRPr lang="fr-FR" sz="1800" dirty="0"/>
                    </a:p>
                  </a:txBody>
                  <a:tcPr marL="91445" marR="91445" marT="45715" marB="45715"/>
                </a:tc>
                <a:tc>
                  <a:txBody>
                    <a:bodyPr/>
                    <a:lstStyle/>
                    <a:p>
                      <a:pPr algn="ctr"/>
                      <a:endParaRPr lang="fr-FR" sz="18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5" marR="91445" marT="45715" marB="45715"/>
                </a:tc>
                <a:tc>
                  <a:txBody>
                    <a:bodyPr/>
                    <a:lstStyle/>
                    <a:p>
                      <a:pPr algn="ctr"/>
                      <a:endParaRPr lang="fr-FR" sz="1800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r>
                        <a:rPr lang="fr-FR" sz="1200" dirty="0" smtClean="0">
                          <a:solidFill>
                            <a:schemeClr val="tx1"/>
                          </a:solidFill>
                        </a:rPr>
                        <a:t>DEFICIT</a:t>
                      </a:r>
                      <a:endParaRPr lang="fr-FR" sz="1200" dirty="0">
                        <a:solidFill>
                          <a:schemeClr val="tx1"/>
                        </a:solidFill>
                      </a:endParaRPr>
                    </a:p>
                  </a:txBody>
                  <a:tcPr marL="91445" marR="91445" marT="45715" marB="4571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200" dirty="0" smtClean="0">
                          <a:solidFill>
                            <a:schemeClr val="tx1"/>
                          </a:solidFill>
                        </a:rPr>
                        <a:t>Variabilité </a:t>
                      </a:r>
                    </a:p>
                    <a:p>
                      <a:pPr algn="ctr"/>
                      <a:r>
                        <a:rPr lang="fr-FR" sz="1200" dirty="0" smtClean="0">
                          <a:solidFill>
                            <a:schemeClr val="tx1"/>
                          </a:solidFill>
                        </a:rPr>
                        <a:t>Incertitudes</a:t>
                      </a:r>
                    </a:p>
                    <a:p>
                      <a:pPr algn="ctr"/>
                      <a:r>
                        <a:rPr lang="fr-FR" sz="1200" dirty="0" smtClean="0">
                          <a:solidFill>
                            <a:schemeClr val="tx1"/>
                          </a:solidFill>
                        </a:rPr>
                        <a:t> Mm3</a:t>
                      </a:r>
                      <a:endParaRPr lang="fr-FR" sz="1200" dirty="0">
                        <a:solidFill>
                          <a:schemeClr val="tx1"/>
                        </a:solidFill>
                      </a:endParaRPr>
                    </a:p>
                  </a:txBody>
                  <a:tcPr marL="91445" marR="91445" marT="45715" marB="45715" anchor="ctr"/>
                </a:tc>
              </a:tr>
              <a:tr h="476276">
                <a:tc>
                  <a:txBody>
                    <a:bodyPr/>
                    <a:lstStyle/>
                    <a:p>
                      <a:pPr algn="l"/>
                      <a:r>
                        <a:rPr lang="fr-FR" sz="1100" b="1" i="1" u="sng" dirty="0" smtClean="0"/>
                        <a:t>Débit </a:t>
                      </a:r>
                      <a:endParaRPr lang="fr-FR" sz="1100" b="1" i="1" u="sng" dirty="0"/>
                    </a:p>
                  </a:txBody>
                  <a:tcPr marL="91445" marR="91445" marT="45715" marB="45715" anchor="b"/>
                </a:tc>
                <a:tc>
                  <a:txBody>
                    <a:bodyPr/>
                    <a:lstStyle/>
                    <a:p>
                      <a:r>
                        <a:rPr lang="fr-FR" sz="1100" b="1" dirty="0" smtClean="0"/>
                        <a:t>Laisser-faire</a:t>
                      </a:r>
                      <a:endParaRPr lang="fr-FR" sz="1100" b="1" dirty="0"/>
                    </a:p>
                  </a:txBody>
                  <a:tcPr marL="91445" marR="91445" marT="45715" marB="4571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100" b="1" dirty="0" smtClean="0"/>
                        <a:t>75 Mm3</a:t>
                      </a:r>
                      <a:endParaRPr lang="fr-FR" sz="1100" b="1" dirty="0"/>
                    </a:p>
                  </a:txBody>
                  <a:tcPr marL="91445" marR="91445" marT="45715" marB="4571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100" dirty="0" smtClean="0"/>
                        <a:t>Entre </a:t>
                      </a:r>
                      <a:r>
                        <a:rPr lang="fr-FR" sz="1100" b="1" dirty="0" smtClean="0"/>
                        <a:t>25 et 160</a:t>
                      </a:r>
                      <a:endParaRPr lang="fr-FR" sz="1100" b="1" dirty="0"/>
                    </a:p>
                  </a:txBody>
                  <a:tcPr marL="91445" marR="91445" marT="45715" marB="45715" anchor="ctr"/>
                </a:tc>
              </a:tr>
              <a:tr h="476276">
                <a:tc>
                  <a:txBody>
                    <a:bodyPr/>
                    <a:lstStyle/>
                    <a:p>
                      <a:r>
                        <a:rPr lang="fr-FR" sz="1100" b="1" i="1" u="sng" dirty="0" smtClean="0"/>
                        <a:t>minimum</a:t>
                      </a:r>
                      <a:endParaRPr lang="fr-FR" sz="1100" b="1" i="1" u="sng" dirty="0"/>
                    </a:p>
                  </a:txBody>
                  <a:tcPr marL="91445" marR="91445" marT="45715" marB="45715" anchor="ctr"/>
                </a:tc>
                <a:tc>
                  <a:txBody>
                    <a:bodyPr/>
                    <a:lstStyle/>
                    <a:p>
                      <a:r>
                        <a:rPr lang="fr-FR" sz="1100" b="1" dirty="0" smtClean="0"/>
                        <a:t>Compensation totale</a:t>
                      </a:r>
                      <a:endParaRPr lang="fr-FR" sz="1100" b="1" dirty="0"/>
                    </a:p>
                  </a:txBody>
                  <a:tcPr marL="91445" marR="91445" marT="45715" marB="4571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100" b="1" dirty="0" smtClean="0"/>
                        <a:t>760</a:t>
                      </a:r>
                      <a:r>
                        <a:rPr lang="fr-FR" sz="1100" b="1" baseline="0" dirty="0" smtClean="0"/>
                        <a:t> Mm3</a:t>
                      </a:r>
                      <a:endParaRPr lang="fr-FR" sz="1100" b="1" dirty="0"/>
                    </a:p>
                  </a:txBody>
                  <a:tcPr marL="91445" marR="91445" marT="45715" marB="4571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100" dirty="0" smtClean="0"/>
                        <a:t>Entre </a:t>
                      </a:r>
                      <a:r>
                        <a:rPr lang="fr-FR" sz="1100" b="1" dirty="0" smtClean="0"/>
                        <a:t>480 et 1200</a:t>
                      </a:r>
                      <a:endParaRPr lang="fr-FR" sz="1100" b="1" dirty="0"/>
                    </a:p>
                  </a:txBody>
                  <a:tcPr marL="91445" marR="91445" marT="45715" marB="45715" anchor="ctr"/>
                </a:tc>
              </a:tr>
              <a:tr h="680394">
                <a:tc>
                  <a:txBody>
                    <a:bodyPr/>
                    <a:lstStyle/>
                    <a:p>
                      <a:r>
                        <a:rPr lang="fr-FR" sz="1100" b="1" i="1" u="sng" dirty="0" smtClean="0"/>
                        <a:t>futur</a:t>
                      </a:r>
                      <a:endParaRPr lang="fr-FR" sz="1100" b="1" i="1" u="sng" dirty="0"/>
                    </a:p>
                  </a:txBody>
                  <a:tcPr marL="91445" marR="91445" marT="45715" marB="45715"/>
                </a:tc>
                <a:tc>
                  <a:txBody>
                    <a:bodyPr/>
                    <a:lstStyle/>
                    <a:p>
                      <a:r>
                        <a:rPr lang="fr-FR" sz="1100" b="1" dirty="0" smtClean="0"/>
                        <a:t>Compensation</a:t>
                      </a:r>
                      <a:r>
                        <a:rPr lang="fr-FR" sz="1100" b="1" baseline="0" dirty="0" smtClean="0"/>
                        <a:t> partielle</a:t>
                      </a:r>
                      <a:endParaRPr lang="fr-FR" sz="1100" b="1" dirty="0"/>
                    </a:p>
                  </a:txBody>
                  <a:tcPr marL="91445" marR="91445" marT="45715" marB="4571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100" b="1" dirty="0" smtClean="0"/>
                        <a:t>335 Mm3</a:t>
                      </a:r>
                      <a:endParaRPr lang="fr-FR" sz="1100" b="1" dirty="0"/>
                    </a:p>
                  </a:txBody>
                  <a:tcPr marL="91445" marR="91445" marT="45715" marB="4571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100" dirty="0" smtClean="0"/>
                        <a:t>Entre </a:t>
                      </a:r>
                      <a:r>
                        <a:rPr lang="fr-FR" sz="1100" b="1" dirty="0" smtClean="0"/>
                        <a:t>150 et 650</a:t>
                      </a:r>
                      <a:endParaRPr lang="fr-FR" sz="1100" b="1" dirty="0"/>
                    </a:p>
                  </a:txBody>
                  <a:tcPr marL="91445" marR="91445" marT="45715" marB="45715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22258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Connecteur droit 4"/>
          <p:cNvCxnSpPr/>
          <p:nvPr/>
        </p:nvCxnSpPr>
        <p:spPr>
          <a:xfrm>
            <a:off x="1898984" y="1035918"/>
            <a:ext cx="0" cy="304800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 6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0869" y="1035918"/>
            <a:ext cx="7137635" cy="95672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Image 7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0869" y="3976856"/>
            <a:ext cx="7137635" cy="107062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059582"/>
            <a:ext cx="1627645" cy="1182044"/>
          </a:xfrm>
          <a:prstGeom prst="rect">
            <a:avLst/>
          </a:prstGeom>
        </p:spPr>
      </p:pic>
      <p:sp>
        <p:nvSpPr>
          <p:cNvPr id="2" name="Rectangle 1"/>
          <p:cNvSpPr>
            <a:spLocks noChangeAspect="1"/>
          </p:cNvSpPr>
          <p:nvPr/>
        </p:nvSpPr>
        <p:spPr>
          <a:xfrm>
            <a:off x="0" y="1035918"/>
            <a:ext cx="9144000" cy="3048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2253866"/>
            <a:ext cx="906348" cy="660856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110" y="2949810"/>
            <a:ext cx="1659435" cy="1045081"/>
          </a:xfrm>
          <a:prstGeom prst="rect">
            <a:avLst/>
          </a:prstGeom>
        </p:spPr>
      </p:pic>
      <p:sp>
        <p:nvSpPr>
          <p:cNvPr id="3" name="Titre 2"/>
          <p:cNvSpPr>
            <a:spLocks noGrp="1"/>
          </p:cNvSpPr>
          <p:nvPr>
            <p:ph type="ctrTitle"/>
          </p:nvPr>
        </p:nvSpPr>
        <p:spPr>
          <a:xfrm>
            <a:off x="1940849" y="1037183"/>
            <a:ext cx="6087535" cy="742479"/>
          </a:xfrm>
        </p:spPr>
        <p:txBody>
          <a:bodyPr>
            <a:noAutofit/>
          </a:bodyPr>
          <a:lstStyle/>
          <a:p>
            <a:r>
              <a:rPr lang="fr-FR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L’étude prospective Garonne 2050</a:t>
            </a:r>
            <a:endParaRPr lang="fr-FR" sz="2400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970869" y="1563638"/>
            <a:ext cx="6993619" cy="2369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fr-FR" sz="1400" b="1" dirty="0">
                <a:solidFill>
                  <a:srgbClr val="FF0000"/>
                </a:solidFill>
              </a:rPr>
              <a:t>Economiser l’eau</a:t>
            </a:r>
          </a:p>
          <a:p>
            <a:pPr>
              <a:defRPr/>
            </a:pPr>
            <a:r>
              <a:rPr lang="fr-FR" sz="1400" b="1" dirty="0"/>
              <a:t>Une meilleure gestion de l’eau : usage domestique, réseaux, agriculture.  Des efforts de sensibilisation </a:t>
            </a:r>
            <a:r>
              <a:rPr lang="fr-FR" sz="1400" b="1" dirty="0" smtClean="0"/>
              <a:t>                 </a:t>
            </a:r>
            <a:r>
              <a:rPr lang="fr-FR" sz="1400" b="1" dirty="0" smtClean="0">
                <a:solidFill>
                  <a:srgbClr val="00ADB5"/>
                </a:solidFill>
                <a:sym typeface="Wingdings"/>
              </a:rPr>
              <a:t> </a:t>
            </a:r>
            <a:r>
              <a:rPr lang="fr-FR" sz="1400" b="1" dirty="0">
                <a:solidFill>
                  <a:srgbClr val="00ADB5"/>
                </a:solidFill>
              </a:rPr>
              <a:t>Un levier pas suffisant pour répondre à </a:t>
            </a:r>
            <a:r>
              <a:rPr lang="fr-FR" sz="1400" b="1" dirty="0" smtClean="0">
                <a:solidFill>
                  <a:srgbClr val="00ADB5"/>
                </a:solidFill>
              </a:rPr>
              <a:t>l’enjeu</a:t>
            </a:r>
          </a:p>
          <a:p>
            <a:pPr>
              <a:defRPr/>
            </a:pPr>
            <a:endParaRPr lang="fr-FR" sz="400" b="1" dirty="0">
              <a:solidFill>
                <a:srgbClr val="00ADB5"/>
              </a:solidFill>
            </a:endParaRPr>
          </a:p>
          <a:p>
            <a:pPr>
              <a:defRPr/>
            </a:pPr>
            <a:r>
              <a:rPr lang="fr-FR" sz="1400" b="1" dirty="0" smtClean="0">
                <a:solidFill>
                  <a:srgbClr val="FF0000"/>
                </a:solidFill>
              </a:rPr>
              <a:t>Créer </a:t>
            </a:r>
            <a:r>
              <a:rPr lang="fr-FR" sz="1400" b="1" dirty="0">
                <a:solidFill>
                  <a:srgbClr val="FF0000"/>
                </a:solidFill>
              </a:rPr>
              <a:t>de nouvelles réserves </a:t>
            </a:r>
          </a:p>
          <a:p>
            <a:pPr>
              <a:defRPr/>
            </a:pPr>
            <a:r>
              <a:rPr lang="fr-FR" sz="1400" b="1" dirty="0"/>
              <a:t>Risque de non remplissage annuel important </a:t>
            </a:r>
            <a:r>
              <a:rPr lang="fr-FR" sz="1400" b="1" dirty="0" smtClean="0"/>
              <a:t>, Sites </a:t>
            </a:r>
            <a:r>
              <a:rPr lang="fr-FR" sz="1400" b="1" dirty="0"/>
              <a:t>d’implantations difficiles à trouver </a:t>
            </a:r>
          </a:p>
          <a:p>
            <a:pPr>
              <a:defRPr/>
            </a:pPr>
            <a:r>
              <a:rPr lang="fr-FR" sz="1400" b="1" dirty="0"/>
              <a:t>	</a:t>
            </a:r>
            <a:r>
              <a:rPr lang="fr-FR" sz="1400" b="1" dirty="0" smtClean="0"/>
              <a:t>                     </a:t>
            </a:r>
            <a:r>
              <a:rPr lang="fr-FR" sz="1400" b="1" dirty="0" smtClean="0">
                <a:solidFill>
                  <a:srgbClr val="00ADB5"/>
                </a:solidFill>
                <a:sym typeface="Wingdings"/>
              </a:rPr>
              <a:t> </a:t>
            </a:r>
            <a:r>
              <a:rPr lang="fr-FR" sz="1400" b="1" dirty="0">
                <a:solidFill>
                  <a:srgbClr val="00ADB5"/>
                </a:solidFill>
              </a:rPr>
              <a:t>Création d’ouvrages de stockage hivernal, </a:t>
            </a:r>
            <a:endParaRPr lang="fr-FR" sz="1400" b="1" dirty="0" smtClean="0"/>
          </a:p>
          <a:p>
            <a:pPr>
              <a:defRPr/>
            </a:pPr>
            <a:endParaRPr lang="fr-FR" sz="400" b="1" dirty="0">
              <a:solidFill>
                <a:srgbClr val="FF0000"/>
              </a:solidFill>
            </a:endParaRPr>
          </a:p>
          <a:p>
            <a:pPr>
              <a:defRPr/>
            </a:pPr>
            <a:r>
              <a:rPr lang="fr-FR" sz="1400" b="1" dirty="0" smtClean="0">
                <a:solidFill>
                  <a:srgbClr val="FF0000"/>
                </a:solidFill>
              </a:rPr>
              <a:t>Avoir </a:t>
            </a:r>
            <a:r>
              <a:rPr lang="fr-FR" sz="1400" b="1" dirty="0">
                <a:solidFill>
                  <a:srgbClr val="FF0000"/>
                </a:solidFill>
              </a:rPr>
              <a:t>recours aux ressources non-conventionnelles</a:t>
            </a:r>
          </a:p>
          <a:p>
            <a:pPr>
              <a:defRPr/>
            </a:pPr>
            <a:r>
              <a:rPr lang="fr-FR" sz="1400" b="1" dirty="0"/>
              <a:t>Réutilisation des eaux pluviales et des eaux usées </a:t>
            </a:r>
            <a:r>
              <a:rPr lang="fr-FR" sz="1400" b="1" dirty="0" smtClean="0"/>
              <a:t>, Dessalement </a:t>
            </a:r>
            <a:r>
              <a:rPr lang="fr-FR" sz="1400" b="1" dirty="0"/>
              <a:t>d’eau de mer </a:t>
            </a:r>
            <a:r>
              <a:rPr lang="fr-FR" sz="1400" b="1" dirty="0" smtClean="0"/>
              <a:t>, Recharge </a:t>
            </a:r>
            <a:r>
              <a:rPr lang="fr-FR" sz="1400" b="1" dirty="0"/>
              <a:t>artificielle ou dynamique de nappes </a:t>
            </a:r>
            <a:r>
              <a:rPr lang="fr-FR" sz="1400" b="1" dirty="0" smtClean="0"/>
              <a:t>alluviales, Pompage </a:t>
            </a:r>
            <a:r>
              <a:rPr lang="fr-FR" sz="1400" b="1" dirty="0"/>
              <a:t>à grande profondeur de ressources souterraines </a:t>
            </a:r>
            <a:r>
              <a:rPr lang="fr-FR" sz="1400" b="1" dirty="0" smtClean="0"/>
              <a:t>captives</a:t>
            </a:r>
            <a:r>
              <a:rPr lang="fr-FR" sz="1400" b="1" dirty="0" smtClean="0">
                <a:solidFill>
                  <a:srgbClr val="00ADB5"/>
                </a:solidFill>
                <a:sym typeface="Wingdings"/>
              </a:rPr>
              <a:t>      </a:t>
            </a:r>
            <a:r>
              <a:rPr lang="fr-FR" sz="1400" b="1" dirty="0">
                <a:solidFill>
                  <a:srgbClr val="00ADB5"/>
                </a:solidFill>
                <a:sym typeface="Wingdings"/>
              </a:rPr>
              <a:t>E</a:t>
            </a:r>
            <a:r>
              <a:rPr lang="fr-FR" sz="1400" b="1" dirty="0">
                <a:solidFill>
                  <a:srgbClr val="00ADB5"/>
                </a:solidFill>
              </a:rPr>
              <a:t>valuer impacts, bénéfices et faisabilité</a:t>
            </a:r>
          </a:p>
        </p:txBody>
      </p:sp>
    </p:spTree>
    <p:extLst>
      <p:ext uri="{BB962C8B-B14F-4D97-AF65-F5344CB8AC3E}">
        <p14:creationId xmlns:p14="http://schemas.microsoft.com/office/powerpoint/2010/main" val="457676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Connecteur droit 4"/>
          <p:cNvCxnSpPr/>
          <p:nvPr/>
        </p:nvCxnSpPr>
        <p:spPr>
          <a:xfrm>
            <a:off x="1898984" y="1035918"/>
            <a:ext cx="0" cy="304800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 6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0869" y="1035918"/>
            <a:ext cx="7137635" cy="95672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Image 7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0869" y="3976856"/>
            <a:ext cx="7137635" cy="107062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059582"/>
            <a:ext cx="1627645" cy="1182044"/>
          </a:xfrm>
          <a:prstGeom prst="rect">
            <a:avLst/>
          </a:prstGeom>
        </p:spPr>
      </p:pic>
      <p:sp>
        <p:nvSpPr>
          <p:cNvPr id="2" name="Rectangle 1"/>
          <p:cNvSpPr>
            <a:spLocks noChangeAspect="1"/>
          </p:cNvSpPr>
          <p:nvPr/>
        </p:nvSpPr>
        <p:spPr>
          <a:xfrm>
            <a:off x="0" y="1035918"/>
            <a:ext cx="9144000" cy="3048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2253866"/>
            <a:ext cx="906348" cy="660856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110" y="2949810"/>
            <a:ext cx="1659435" cy="1045081"/>
          </a:xfrm>
          <a:prstGeom prst="rect">
            <a:avLst/>
          </a:prstGeom>
        </p:spPr>
      </p:pic>
      <p:sp>
        <p:nvSpPr>
          <p:cNvPr id="3" name="Titre 2"/>
          <p:cNvSpPr>
            <a:spLocks noGrp="1"/>
          </p:cNvSpPr>
          <p:nvPr>
            <p:ph type="ctrTitle"/>
          </p:nvPr>
        </p:nvSpPr>
        <p:spPr>
          <a:xfrm>
            <a:off x="1940849" y="1037183"/>
            <a:ext cx="6087535" cy="886495"/>
          </a:xfrm>
        </p:spPr>
        <p:txBody>
          <a:bodyPr>
            <a:noAutofit/>
          </a:bodyPr>
          <a:lstStyle/>
          <a:p>
            <a:r>
              <a:rPr lang="fr-FR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L’étude prospective Garonne 2050</a:t>
            </a:r>
            <a:endParaRPr lang="fr-FR" sz="2400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1970868" y="1642030"/>
            <a:ext cx="7065627" cy="23698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lvl="5">
              <a:defRPr/>
            </a:pPr>
            <a:r>
              <a:rPr lang="fr-FR" sz="1400" b="1" dirty="0" smtClean="0">
                <a:solidFill>
                  <a:srgbClr val="FF0000"/>
                </a:solidFill>
              </a:rPr>
              <a:t>Raisonner </a:t>
            </a:r>
            <a:r>
              <a:rPr lang="fr-FR" sz="1400" b="1" dirty="0">
                <a:solidFill>
                  <a:srgbClr val="FF0000"/>
                </a:solidFill>
              </a:rPr>
              <a:t>eau et énergie </a:t>
            </a:r>
            <a:endParaRPr lang="fr-FR" sz="1400" b="1" dirty="0" smtClean="0">
              <a:solidFill>
                <a:srgbClr val="FF0000"/>
              </a:solidFill>
            </a:endParaRPr>
          </a:p>
          <a:p>
            <a:pPr>
              <a:defRPr/>
            </a:pPr>
            <a:r>
              <a:rPr lang="fr-FR" sz="1400" b="1" dirty="0" smtClean="0"/>
              <a:t>Nombreuses interdépendances politiques publiques de l’énergie et de l’eau </a:t>
            </a:r>
          </a:p>
          <a:p>
            <a:pPr>
              <a:defRPr/>
            </a:pPr>
            <a:r>
              <a:rPr lang="fr-FR" sz="1400" b="1" dirty="0" smtClean="0"/>
              <a:t>Arbitrages </a:t>
            </a:r>
            <a:r>
              <a:rPr lang="fr-FR" sz="1400" b="1" dirty="0"/>
              <a:t>déterminants lors des renouvellements des concessions</a:t>
            </a:r>
          </a:p>
          <a:p>
            <a:pPr>
              <a:defRPr/>
            </a:pPr>
            <a:endParaRPr lang="fr-FR" sz="400" b="1" dirty="0"/>
          </a:p>
          <a:p>
            <a:pPr marL="0" lvl="5">
              <a:defRPr/>
            </a:pPr>
            <a:r>
              <a:rPr lang="fr-FR" sz="1400" b="1" dirty="0">
                <a:solidFill>
                  <a:srgbClr val="FF0000"/>
                </a:solidFill>
              </a:rPr>
              <a:t>Gérer collectivement la ressource</a:t>
            </a:r>
          </a:p>
          <a:p>
            <a:pPr>
              <a:defRPr/>
            </a:pPr>
            <a:r>
              <a:rPr lang="fr-FR" sz="1400" b="1" dirty="0"/>
              <a:t>Mobilisation des acteurs publics</a:t>
            </a:r>
          </a:p>
          <a:p>
            <a:pPr>
              <a:defRPr/>
            </a:pPr>
            <a:r>
              <a:rPr lang="fr-FR" sz="1400" b="1" dirty="0"/>
              <a:t>Garantir une gestion collective de la ressource dans le souci de l’intérêt général </a:t>
            </a:r>
          </a:p>
          <a:p>
            <a:pPr>
              <a:defRPr/>
            </a:pPr>
            <a:r>
              <a:rPr lang="fr-FR" sz="1400" b="1" dirty="0"/>
              <a:t>Favoriser des lieux de régulation locale des conflits potentiels</a:t>
            </a:r>
          </a:p>
          <a:p>
            <a:pPr>
              <a:defRPr/>
            </a:pPr>
            <a:endParaRPr lang="fr-FR" sz="400" b="1" dirty="0"/>
          </a:p>
          <a:p>
            <a:pPr marL="0" lvl="5">
              <a:defRPr/>
            </a:pPr>
            <a:r>
              <a:rPr lang="fr-FR" sz="1400" b="1" dirty="0">
                <a:solidFill>
                  <a:srgbClr val="FF0000"/>
                </a:solidFill>
              </a:rPr>
              <a:t>Recouvrer les coûts auprès des bénéficiaires</a:t>
            </a:r>
          </a:p>
          <a:p>
            <a:pPr>
              <a:defRPr/>
            </a:pPr>
            <a:r>
              <a:rPr lang="fr-FR" sz="1400" b="1" dirty="0"/>
              <a:t>Mettre en place des systèmes vertueux de financements mixtes publics-privés </a:t>
            </a:r>
          </a:p>
          <a:p>
            <a:pPr>
              <a:defRPr/>
            </a:pPr>
            <a:r>
              <a:rPr lang="fr-FR" sz="1400" b="1" dirty="0"/>
              <a:t>Accélérer le principe de recouvrement des coûts </a:t>
            </a:r>
          </a:p>
        </p:txBody>
      </p:sp>
    </p:spTree>
    <p:extLst>
      <p:ext uri="{BB962C8B-B14F-4D97-AF65-F5344CB8AC3E}">
        <p14:creationId xmlns:p14="http://schemas.microsoft.com/office/powerpoint/2010/main" val="457676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182</TotalTime>
  <Words>324</Words>
  <Application>Microsoft Office PowerPoint</Application>
  <PresentationFormat>Affichage à l'écran (16:9)</PresentationFormat>
  <Paragraphs>94</Paragraphs>
  <Slides>8</Slides>
  <Notes>8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8</vt:i4>
      </vt:variant>
    </vt:vector>
  </HeadingPairs>
  <TitlesOfParts>
    <vt:vector size="9" baseType="lpstr">
      <vt:lpstr>Thème Office</vt:lpstr>
      <vt:lpstr>Impact du changement climatique  à l’échelle d’un bassin  et pistes d’actions</vt:lpstr>
      <vt:lpstr>Le bassin Adour-Garonne  et l’étude prospective Garonne 2050</vt:lpstr>
      <vt:lpstr>Le changement climatique  est déjà une réalité sur le bassin Adour-Garonne</vt:lpstr>
      <vt:lpstr>L’étude prospective Garonne 2050</vt:lpstr>
      <vt:lpstr>L’étude prospective Garonne 2050</vt:lpstr>
      <vt:lpstr>L’étude prospective Garonne 2050- les valeurs repères</vt:lpstr>
      <vt:lpstr>L’étude prospective Garonne 2050</vt:lpstr>
      <vt:lpstr>L’étude prospective Garonne 2050</vt:lpstr>
    </vt:vector>
  </TitlesOfParts>
  <Company>REF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Courty-Ahmed, Anne-Gaelle (RX)</dc:creator>
  <cp:lastModifiedBy>Françoise Goulard</cp:lastModifiedBy>
  <cp:revision>17</cp:revision>
  <dcterms:created xsi:type="dcterms:W3CDTF">2015-10-02T08:44:29Z</dcterms:created>
  <dcterms:modified xsi:type="dcterms:W3CDTF">2015-10-07T06:40:19Z</dcterms:modified>
</cp:coreProperties>
</file>