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3" r:id="rId2"/>
    <p:sldMasterId id="2147483685" r:id="rId3"/>
    <p:sldMasterId id="2147483697" r:id="rId4"/>
  </p:sldMasterIdLst>
  <p:notesMasterIdLst>
    <p:notesMasterId r:id="rId31"/>
  </p:notesMasterIdLst>
  <p:sldIdLst>
    <p:sldId id="257" r:id="rId5"/>
    <p:sldId id="344" r:id="rId6"/>
    <p:sldId id="258" r:id="rId7"/>
    <p:sldId id="259" r:id="rId8"/>
    <p:sldId id="298" r:id="rId9"/>
    <p:sldId id="299" r:id="rId10"/>
    <p:sldId id="329" r:id="rId11"/>
    <p:sldId id="263" r:id="rId12"/>
    <p:sldId id="331" r:id="rId13"/>
    <p:sldId id="318" r:id="rId14"/>
    <p:sldId id="345" r:id="rId15"/>
    <p:sldId id="335" r:id="rId16"/>
    <p:sldId id="323" r:id="rId17"/>
    <p:sldId id="321" r:id="rId18"/>
    <p:sldId id="322" r:id="rId19"/>
    <p:sldId id="325" r:id="rId20"/>
    <p:sldId id="324" r:id="rId21"/>
    <p:sldId id="306" r:id="rId22"/>
    <p:sldId id="297" r:id="rId23"/>
    <p:sldId id="336" r:id="rId24"/>
    <p:sldId id="343" r:id="rId25"/>
    <p:sldId id="337" r:id="rId26"/>
    <p:sldId id="340" r:id="rId27"/>
    <p:sldId id="341" r:id="rId28"/>
    <p:sldId id="332" r:id="rId29"/>
    <p:sldId id="317" r:id="rId30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FF66CC"/>
    <a:srgbClr val="FF3300"/>
    <a:srgbClr val="A888E8"/>
    <a:srgbClr val="5322B4"/>
    <a:srgbClr val="3D56D5"/>
    <a:srgbClr val="000000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792" y="-78"/>
      </p:cViewPr>
      <p:guideLst>
        <p:guide orient="horz" pos="2160"/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1D63EA-D939-9A40-A606-303B650549B7}" type="doc">
      <dgm:prSet loTypeId="urn:microsoft.com/office/officeart/2005/8/layout/radial4" loCatId="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es-ES"/>
        </a:p>
      </dgm:t>
    </dgm:pt>
    <dgm:pt modelId="{A7890132-8F61-DB46-B5EE-CC0DCC62AF14}">
      <dgm:prSet phldrT="[Texto]"/>
      <dgm:spPr/>
      <dgm:t>
        <a:bodyPr/>
        <a:lstStyle/>
        <a:p>
          <a:r>
            <a:rPr lang="es-MX" dirty="0" smtClean="0">
              <a:latin typeface="Calibri" panose="020F0502020204030204" pitchFamily="34" charset="0"/>
            </a:rPr>
            <a:t>COP21 Paris, France, December, 2015</a:t>
          </a:r>
          <a:endParaRPr lang="es-ES" dirty="0"/>
        </a:p>
      </dgm:t>
    </dgm:pt>
    <dgm:pt modelId="{6BC44AF6-F6CE-1C4A-8DC7-6ED18DC0DBD0}" type="parTrans" cxnId="{3CC3879F-50AF-2345-828F-800AF017E511}">
      <dgm:prSet/>
      <dgm:spPr/>
      <dgm:t>
        <a:bodyPr/>
        <a:lstStyle/>
        <a:p>
          <a:endParaRPr lang="es-ES"/>
        </a:p>
      </dgm:t>
    </dgm:pt>
    <dgm:pt modelId="{BEADB035-B426-624A-A2A8-4956E5B525AC}" type="sibTrans" cxnId="{3CC3879F-50AF-2345-828F-800AF017E511}">
      <dgm:prSet/>
      <dgm:spPr/>
      <dgm:t>
        <a:bodyPr/>
        <a:lstStyle/>
        <a:p>
          <a:endParaRPr lang="es-ES"/>
        </a:p>
      </dgm:t>
    </dgm:pt>
    <dgm:pt modelId="{C0F0E3FA-1A35-CD48-91EC-2E0DCAC740D4}">
      <dgm:prSet phldrT="[Texto]"/>
      <dgm:spPr/>
      <dgm:t>
        <a:bodyPr/>
        <a:lstStyle/>
        <a:p>
          <a:r>
            <a:rPr lang="es-MX" dirty="0" smtClean="0">
              <a:latin typeface="Calibri" panose="020F0502020204030204" pitchFamily="34" charset="0"/>
            </a:rPr>
            <a:t>3rd World DRR conference Sendai</a:t>
          </a:r>
        </a:p>
        <a:p>
          <a:r>
            <a:rPr lang="es-MX" dirty="0" smtClean="0">
              <a:latin typeface="Calibri" panose="020F0502020204030204" pitchFamily="34" charset="0"/>
            </a:rPr>
            <a:t>March</a:t>
          </a:r>
          <a:endParaRPr lang="es-ES" dirty="0"/>
        </a:p>
      </dgm:t>
    </dgm:pt>
    <dgm:pt modelId="{B996B2F1-5B51-0E46-B0B5-3705E0820126}" type="parTrans" cxnId="{95089CCE-46F3-5C41-987D-B7E792B8C3FB}">
      <dgm:prSet/>
      <dgm:spPr/>
      <dgm:t>
        <a:bodyPr/>
        <a:lstStyle/>
        <a:p>
          <a:endParaRPr lang="es-ES"/>
        </a:p>
      </dgm:t>
    </dgm:pt>
    <dgm:pt modelId="{647A6929-21C1-C649-8326-9359FE07E2C2}" type="sibTrans" cxnId="{95089CCE-46F3-5C41-987D-B7E792B8C3FB}">
      <dgm:prSet/>
      <dgm:spPr/>
      <dgm:t>
        <a:bodyPr/>
        <a:lstStyle/>
        <a:p>
          <a:endParaRPr lang="es-ES"/>
        </a:p>
      </dgm:t>
    </dgm:pt>
    <dgm:pt modelId="{6651894A-6A95-424A-9B55-3B8185FFCFD7}">
      <dgm:prSet phldrT="[Texto]"/>
      <dgm:spPr/>
      <dgm:t>
        <a:bodyPr/>
        <a:lstStyle/>
        <a:p>
          <a:r>
            <a:rPr lang="es-MX" dirty="0" smtClean="0">
              <a:latin typeface="Calibri" panose="020F0502020204030204" pitchFamily="34" charset="0"/>
            </a:rPr>
            <a:t>7th World Water Forum Korea </a:t>
          </a:r>
        </a:p>
        <a:p>
          <a:r>
            <a:rPr lang="es-MX" dirty="0" smtClean="0">
              <a:latin typeface="Calibri" panose="020F0502020204030204" pitchFamily="34" charset="0"/>
            </a:rPr>
            <a:t>April</a:t>
          </a:r>
          <a:endParaRPr lang="es-ES" dirty="0"/>
        </a:p>
      </dgm:t>
    </dgm:pt>
    <dgm:pt modelId="{6DFC4BEA-71E7-D648-B2FF-738AB0037A88}" type="parTrans" cxnId="{01066E9B-FC95-9943-9CA4-BFACA78E73C3}">
      <dgm:prSet/>
      <dgm:spPr/>
      <dgm:t>
        <a:bodyPr/>
        <a:lstStyle/>
        <a:p>
          <a:endParaRPr lang="es-ES"/>
        </a:p>
      </dgm:t>
    </dgm:pt>
    <dgm:pt modelId="{54AC90A5-DF14-C241-933B-E5B3A089DD9A}" type="sibTrans" cxnId="{01066E9B-FC95-9943-9CA4-BFACA78E73C3}">
      <dgm:prSet/>
      <dgm:spPr/>
      <dgm:t>
        <a:bodyPr/>
        <a:lstStyle/>
        <a:p>
          <a:endParaRPr lang="es-ES"/>
        </a:p>
      </dgm:t>
    </dgm:pt>
    <dgm:pt modelId="{C2162284-9ED4-964D-98A1-71E272FB03A8}">
      <dgm:prSet phldrT="[Texto]"/>
      <dgm:spPr/>
      <dgm:t>
        <a:bodyPr/>
        <a:lstStyle/>
        <a:p>
          <a:r>
            <a:rPr lang="es-MX" dirty="0" smtClean="0">
              <a:latin typeface="Calibri" panose="020F0502020204030204" pitchFamily="34" charset="0"/>
            </a:rPr>
            <a:t>Conference “Our Commun Future”</a:t>
          </a:r>
          <a:br>
            <a:rPr lang="es-MX" dirty="0" smtClean="0">
              <a:latin typeface="Calibri" panose="020F0502020204030204" pitchFamily="34" charset="0"/>
            </a:rPr>
          </a:br>
          <a:r>
            <a:rPr lang="es-MX" dirty="0" smtClean="0">
              <a:latin typeface="Calibri" panose="020F0502020204030204" pitchFamily="34" charset="0"/>
            </a:rPr>
            <a:t>Paris</a:t>
          </a:r>
        </a:p>
        <a:p>
          <a:r>
            <a:rPr lang="es-MX" dirty="0" smtClean="0">
              <a:latin typeface="Calibri" panose="020F0502020204030204" pitchFamily="34" charset="0"/>
            </a:rPr>
            <a:t>July</a:t>
          </a:r>
          <a:endParaRPr lang="es-ES" dirty="0"/>
        </a:p>
      </dgm:t>
    </dgm:pt>
    <dgm:pt modelId="{5B47DBDC-B77B-8C4D-9F1F-DEDC2BD80597}" type="parTrans" cxnId="{4EC06535-3957-5149-8064-D412DF40EBE2}">
      <dgm:prSet/>
      <dgm:spPr/>
      <dgm:t>
        <a:bodyPr/>
        <a:lstStyle/>
        <a:p>
          <a:endParaRPr lang="es-ES"/>
        </a:p>
      </dgm:t>
    </dgm:pt>
    <dgm:pt modelId="{6EF4FCA0-EEBB-1C4C-A6F3-B240A25A9C52}" type="sibTrans" cxnId="{4EC06535-3957-5149-8064-D412DF40EBE2}">
      <dgm:prSet/>
      <dgm:spPr/>
      <dgm:t>
        <a:bodyPr/>
        <a:lstStyle/>
        <a:p>
          <a:endParaRPr lang="es-ES"/>
        </a:p>
      </dgm:t>
    </dgm:pt>
    <dgm:pt modelId="{E38B0DD1-1DA6-3444-B81D-F4BFBBDA3851}">
      <dgm:prSet/>
      <dgm:spPr/>
      <dgm:t>
        <a:bodyPr/>
        <a:lstStyle/>
        <a:p>
          <a:endParaRPr lang="es-ES" dirty="0"/>
        </a:p>
      </dgm:t>
    </dgm:pt>
    <dgm:pt modelId="{2713DE00-0D15-3B40-A814-5CE3D0F5AF74}" type="parTrans" cxnId="{9F8AFA39-8623-8449-BB77-77AA8B2BA0F8}">
      <dgm:prSet/>
      <dgm:spPr/>
      <dgm:t>
        <a:bodyPr/>
        <a:lstStyle/>
        <a:p>
          <a:endParaRPr lang="es-ES"/>
        </a:p>
      </dgm:t>
    </dgm:pt>
    <dgm:pt modelId="{9BF68C6A-160E-A749-B647-14138ED026F4}" type="sibTrans" cxnId="{9F8AFA39-8623-8449-BB77-77AA8B2BA0F8}">
      <dgm:prSet/>
      <dgm:spPr/>
      <dgm:t>
        <a:bodyPr/>
        <a:lstStyle/>
        <a:p>
          <a:endParaRPr lang="es-ES"/>
        </a:p>
      </dgm:t>
    </dgm:pt>
    <dgm:pt modelId="{32C492F6-7FBB-FD44-935D-BEE665F1A4A5}">
      <dgm:prSet/>
      <dgm:spPr/>
      <dgm:t>
        <a:bodyPr/>
        <a:lstStyle/>
        <a:p>
          <a:r>
            <a:rPr lang="es-MX" dirty="0" smtClean="0"/>
            <a:t>IHP VIII Programmes and Initiatives</a:t>
          </a:r>
          <a:endParaRPr lang="es-MX" dirty="0"/>
        </a:p>
      </dgm:t>
    </dgm:pt>
    <dgm:pt modelId="{6E279EBF-11FE-A44D-B41C-58BD44AE25B3}" type="parTrans" cxnId="{E7FE8A0B-6357-4640-9324-CE3A287B3B32}">
      <dgm:prSet/>
      <dgm:spPr/>
      <dgm:t>
        <a:bodyPr/>
        <a:lstStyle/>
        <a:p>
          <a:endParaRPr lang="es-ES"/>
        </a:p>
      </dgm:t>
    </dgm:pt>
    <dgm:pt modelId="{A17E1AFB-7F8E-DD43-9071-23B54E10A8EF}" type="sibTrans" cxnId="{E7FE8A0B-6357-4640-9324-CE3A287B3B32}">
      <dgm:prSet/>
      <dgm:spPr/>
      <dgm:t>
        <a:bodyPr/>
        <a:lstStyle/>
        <a:p>
          <a:endParaRPr lang="es-ES"/>
        </a:p>
      </dgm:t>
    </dgm:pt>
    <dgm:pt modelId="{6B2B4976-DEE8-514E-9FAB-85A6F857B7D9}">
      <dgm:prSet/>
      <dgm:spPr/>
      <dgm:t>
        <a:bodyPr/>
        <a:lstStyle/>
        <a:p>
          <a:r>
            <a:rPr lang="es-MX" dirty="0" smtClean="0"/>
            <a:t>Sustainable  Development goals</a:t>
          </a:r>
          <a:endParaRPr lang="es-MX" dirty="0"/>
        </a:p>
      </dgm:t>
    </dgm:pt>
    <dgm:pt modelId="{2E9AAB16-9902-4741-986F-90AF88A9911D}" type="parTrans" cxnId="{94902AA4-9710-EF4D-B1AE-AAF51E96B601}">
      <dgm:prSet/>
      <dgm:spPr/>
      <dgm:t>
        <a:bodyPr/>
        <a:lstStyle/>
        <a:p>
          <a:endParaRPr lang="es-ES"/>
        </a:p>
      </dgm:t>
    </dgm:pt>
    <dgm:pt modelId="{43B3ADD8-8A3C-7A46-8AB1-B9D3C8CB3823}" type="sibTrans" cxnId="{94902AA4-9710-EF4D-B1AE-AAF51E96B601}">
      <dgm:prSet/>
      <dgm:spPr/>
      <dgm:t>
        <a:bodyPr/>
        <a:lstStyle/>
        <a:p>
          <a:endParaRPr lang="es-ES"/>
        </a:p>
      </dgm:t>
    </dgm:pt>
    <dgm:pt modelId="{477FC404-460B-B445-93B9-C6A3BDF1A348}" type="pres">
      <dgm:prSet presAssocID="{1B1D63EA-D939-9A40-A606-303B650549B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86B8430-77CC-0D4C-8834-9DB726672548}" type="pres">
      <dgm:prSet presAssocID="{A7890132-8F61-DB46-B5EE-CC0DCC62AF14}" presName="centerShape" presStyleLbl="node0" presStyleIdx="0" presStyleCnt="1"/>
      <dgm:spPr/>
      <dgm:t>
        <a:bodyPr/>
        <a:lstStyle/>
        <a:p>
          <a:endParaRPr lang="es-ES"/>
        </a:p>
      </dgm:t>
    </dgm:pt>
    <dgm:pt modelId="{03A232AA-A75E-6547-9412-75FD36B17242}" type="pres">
      <dgm:prSet presAssocID="{B996B2F1-5B51-0E46-B0B5-3705E0820126}" presName="parTrans" presStyleLbl="bgSibTrans2D1" presStyleIdx="0" presStyleCnt="5"/>
      <dgm:spPr/>
      <dgm:t>
        <a:bodyPr/>
        <a:lstStyle/>
        <a:p>
          <a:endParaRPr lang="en-US"/>
        </a:p>
      </dgm:t>
    </dgm:pt>
    <dgm:pt modelId="{BDD8997F-CCA9-2149-A251-4722AD5F3F82}" type="pres">
      <dgm:prSet presAssocID="{C0F0E3FA-1A35-CD48-91EC-2E0DCAC740D4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08ECA0E-671C-924C-95D7-235E0D787999}" type="pres">
      <dgm:prSet presAssocID="{6DFC4BEA-71E7-D648-B2FF-738AB0037A88}" presName="parTrans" presStyleLbl="bgSibTrans2D1" presStyleIdx="1" presStyleCnt="5"/>
      <dgm:spPr/>
      <dgm:t>
        <a:bodyPr/>
        <a:lstStyle/>
        <a:p>
          <a:endParaRPr lang="en-US"/>
        </a:p>
      </dgm:t>
    </dgm:pt>
    <dgm:pt modelId="{9A6F91B1-0862-A84C-89CD-45B1F2F52137}" type="pres">
      <dgm:prSet presAssocID="{6651894A-6A95-424A-9B55-3B8185FFCFD7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E8FDB19-2C64-574D-9C52-9F2AC125F55A}" type="pres">
      <dgm:prSet presAssocID="{5B47DBDC-B77B-8C4D-9F1F-DEDC2BD80597}" presName="parTrans" presStyleLbl="bgSibTrans2D1" presStyleIdx="2" presStyleCnt="5"/>
      <dgm:spPr/>
      <dgm:t>
        <a:bodyPr/>
        <a:lstStyle/>
        <a:p>
          <a:endParaRPr lang="en-US"/>
        </a:p>
      </dgm:t>
    </dgm:pt>
    <dgm:pt modelId="{3ABC430E-2BBD-4741-8AB0-FE2995D0EC92}" type="pres">
      <dgm:prSet presAssocID="{C2162284-9ED4-964D-98A1-71E272FB03A8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4172583-8436-5840-9862-905792BAE055}" type="pres">
      <dgm:prSet presAssocID="{2E9AAB16-9902-4741-986F-90AF88A9911D}" presName="parTrans" presStyleLbl="bgSibTrans2D1" presStyleIdx="3" presStyleCnt="5"/>
      <dgm:spPr/>
      <dgm:t>
        <a:bodyPr/>
        <a:lstStyle/>
        <a:p>
          <a:endParaRPr lang="en-US"/>
        </a:p>
      </dgm:t>
    </dgm:pt>
    <dgm:pt modelId="{CC447BCC-FD57-E34B-8992-478E52CE54DC}" type="pres">
      <dgm:prSet presAssocID="{6B2B4976-DEE8-514E-9FAB-85A6F857B7D9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FDAB4B-561E-294B-9001-2B5C14DEBAE6}" type="pres">
      <dgm:prSet presAssocID="{6E279EBF-11FE-A44D-B41C-58BD44AE25B3}" presName="parTrans" presStyleLbl="bgSibTrans2D1" presStyleIdx="4" presStyleCnt="5"/>
      <dgm:spPr/>
      <dgm:t>
        <a:bodyPr/>
        <a:lstStyle/>
        <a:p>
          <a:endParaRPr lang="en-US"/>
        </a:p>
      </dgm:t>
    </dgm:pt>
    <dgm:pt modelId="{E7DFAFC9-0CF3-1F44-9BF5-F739CD61FC38}" type="pres">
      <dgm:prSet presAssocID="{32C492F6-7FBB-FD44-935D-BEE665F1A4A5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FEF8096-F7FC-4F5D-B31E-728AA3F7FC13}" type="presOf" srcId="{A7890132-8F61-DB46-B5EE-CC0DCC62AF14}" destId="{B86B8430-77CC-0D4C-8834-9DB726672548}" srcOrd="0" destOrd="0" presId="urn:microsoft.com/office/officeart/2005/8/layout/radial4"/>
    <dgm:cxn modelId="{2BA981E5-9DAE-4104-B3F1-AD26D2EFA0EB}" type="presOf" srcId="{6E279EBF-11FE-A44D-B41C-58BD44AE25B3}" destId="{79FDAB4B-561E-294B-9001-2B5C14DEBAE6}" srcOrd="0" destOrd="0" presId="urn:microsoft.com/office/officeart/2005/8/layout/radial4"/>
    <dgm:cxn modelId="{F7CC9D68-A4AF-4499-ADEC-C202BC07F88D}" type="presOf" srcId="{6651894A-6A95-424A-9B55-3B8185FFCFD7}" destId="{9A6F91B1-0862-A84C-89CD-45B1F2F52137}" srcOrd="0" destOrd="0" presId="urn:microsoft.com/office/officeart/2005/8/layout/radial4"/>
    <dgm:cxn modelId="{E2546894-BEA1-44A9-B644-7478EF620356}" type="presOf" srcId="{2E9AAB16-9902-4741-986F-90AF88A9911D}" destId="{A4172583-8436-5840-9862-905792BAE055}" srcOrd="0" destOrd="0" presId="urn:microsoft.com/office/officeart/2005/8/layout/radial4"/>
    <dgm:cxn modelId="{3CC3879F-50AF-2345-828F-800AF017E511}" srcId="{1B1D63EA-D939-9A40-A606-303B650549B7}" destId="{A7890132-8F61-DB46-B5EE-CC0DCC62AF14}" srcOrd="0" destOrd="0" parTransId="{6BC44AF6-F6CE-1C4A-8DC7-6ED18DC0DBD0}" sibTransId="{BEADB035-B426-624A-A2A8-4956E5B525AC}"/>
    <dgm:cxn modelId="{A546DA4D-F0C3-454C-94A5-FDFE26812EE9}" type="presOf" srcId="{B996B2F1-5B51-0E46-B0B5-3705E0820126}" destId="{03A232AA-A75E-6547-9412-75FD36B17242}" srcOrd="0" destOrd="0" presId="urn:microsoft.com/office/officeart/2005/8/layout/radial4"/>
    <dgm:cxn modelId="{E7FE8A0B-6357-4640-9324-CE3A287B3B32}" srcId="{A7890132-8F61-DB46-B5EE-CC0DCC62AF14}" destId="{32C492F6-7FBB-FD44-935D-BEE665F1A4A5}" srcOrd="4" destOrd="0" parTransId="{6E279EBF-11FE-A44D-B41C-58BD44AE25B3}" sibTransId="{A17E1AFB-7F8E-DD43-9071-23B54E10A8EF}"/>
    <dgm:cxn modelId="{87DE4DC3-E343-47E0-9B1F-0CC14DCDD4E2}" type="presOf" srcId="{6B2B4976-DEE8-514E-9FAB-85A6F857B7D9}" destId="{CC447BCC-FD57-E34B-8992-478E52CE54DC}" srcOrd="0" destOrd="0" presId="urn:microsoft.com/office/officeart/2005/8/layout/radial4"/>
    <dgm:cxn modelId="{0CEFB47E-502D-4B16-B83D-1B45D7BEDDA4}" type="presOf" srcId="{5B47DBDC-B77B-8C4D-9F1F-DEDC2BD80597}" destId="{AE8FDB19-2C64-574D-9C52-9F2AC125F55A}" srcOrd="0" destOrd="0" presId="urn:microsoft.com/office/officeart/2005/8/layout/radial4"/>
    <dgm:cxn modelId="{95089CCE-46F3-5C41-987D-B7E792B8C3FB}" srcId="{A7890132-8F61-DB46-B5EE-CC0DCC62AF14}" destId="{C0F0E3FA-1A35-CD48-91EC-2E0DCAC740D4}" srcOrd="0" destOrd="0" parTransId="{B996B2F1-5B51-0E46-B0B5-3705E0820126}" sibTransId="{647A6929-21C1-C649-8326-9359FE07E2C2}"/>
    <dgm:cxn modelId="{7B419C22-C0EF-4433-B8D0-C14209A00A05}" type="presOf" srcId="{C2162284-9ED4-964D-98A1-71E272FB03A8}" destId="{3ABC430E-2BBD-4741-8AB0-FE2995D0EC92}" srcOrd="0" destOrd="0" presId="urn:microsoft.com/office/officeart/2005/8/layout/radial4"/>
    <dgm:cxn modelId="{94902AA4-9710-EF4D-B1AE-AAF51E96B601}" srcId="{A7890132-8F61-DB46-B5EE-CC0DCC62AF14}" destId="{6B2B4976-DEE8-514E-9FAB-85A6F857B7D9}" srcOrd="3" destOrd="0" parTransId="{2E9AAB16-9902-4741-986F-90AF88A9911D}" sibTransId="{43B3ADD8-8A3C-7A46-8AB1-B9D3C8CB3823}"/>
    <dgm:cxn modelId="{52CB1B3B-67BD-4994-908E-207D7843F1BE}" type="presOf" srcId="{C0F0E3FA-1A35-CD48-91EC-2E0DCAC740D4}" destId="{BDD8997F-CCA9-2149-A251-4722AD5F3F82}" srcOrd="0" destOrd="0" presId="urn:microsoft.com/office/officeart/2005/8/layout/radial4"/>
    <dgm:cxn modelId="{01066E9B-FC95-9943-9CA4-BFACA78E73C3}" srcId="{A7890132-8F61-DB46-B5EE-CC0DCC62AF14}" destId="{6651894A-6A95-424A-9B55-3B8185FFCFD7}" srcOrd="1" destOrd="0" parTransId="{6DFC4BEA-71E7-D648-B2FF-738AB0037A88}" sibTransId="{54AC90A5-DF14-C241-933B-E5B3A089DD9A}"/>
    <dgm:cxn modelId="{F42952E2-E751-4279-8A7F-2CFFFCDC152B}" type="presOf" srcId="{6DFC4BEA-71E7-D648-B2FF-738AB0037A88}" destId="{608ECA0E-671C-924C-95D7-235E0D787999}" srcOrd="0" destOrd="0" presId="urn:microsoft.com/office/officeart/2005/8/layout/radial4"/>
    <dgm:cxn modelId="{4EC06535-3957-5149-8064-D412DF40EBE2}" srcId="{A7890132-8F61-DB46-B5EE-CC0DCC62AF14}" destId="{C2162284-9ED4-964D-98A1-71E272FB03A8}" srcOrd="2" destOrd="0" parTransId="{5B47DBDC-B77B-8C4D-9F1F-DEDC2BD80597}" sibTransId="{6EF4FCA0-EEBB-1C4C-A6F3-B240A25A9C52}"/>
    <dgm:cxn modelId="{CC7D2B60-8749-4A03-AE33-1B503CFFDC26}" type="presOf" srcId="{32C492F6-7FBB-FD44-935D-BEE665F1A4A5}" destId="{E7DFAFC9-0CF3-1F44-9BF5-F739CD61FC38}" srcOrd="0" destOrd="0" presId="urn:microsoft.com/office/officeart/2005/8/layout/radial4"/>
    <dgm:cxn modelId="{437E0653-DD7F-42C6-BB14-98A0E7650345}" type="presOf" srcId="{1B1D63EA-D939-9A40-A606-303B650549B7}" destId="{477FC404-460B-B445-93B9-C6A3BDF1A348}" srcOrd="0" destOrd="0" presId="urn:microsoft.com/office/officeart/2005/8/layout/radial4"/>
    <dgm:cxn modelId="{9F8AFA39-8623-8449-BB77-77AA8B2BA0F8}" srcId="{1B1D63EA-D939-9A40-A606-303B650549B7}" destId="{E38B0DD1-1DA6-3444-B81D-F4BFBBDA3851}" srcOrd="1" destOrd="0" parTransId="{2713DE00-0D15-3B40-A814-5CE3D0F5AF74}" sibTransId="{9BF68C6A-160E-A749-B647-14138ED026F4}"/>
    <dgm:cxn modelId="{C203BC5D-7F32-43F8-9C67-AB7378C9499D}" type="presParOf" srcId="{477FC404-460B-B445-93B9-C6A3BDF1A348}" destId="{B86B8430-77CC-0D4C-8834-9DB726672548}" srcOrd="0" destOrd="0" presId="urn:microsoft.com/office/officeart/2005/8/layout/radial4"/>
    <dgm:cxn modelId="{6736AA78-9B25-4FC3-B4BD-01D651079796}" type="presParOf" srcId="{477FC404-460B-B445-93B9-C6A3BDF1A348}" destId="{03A232AA-A75E-6547-9412-75FD36B17242}" srcOrd="1" destOrd="0" presId="urn:microsoft.com/office/officeart/2005/8/layout/radial4"/>
    <dgm:cxn modelId="{E92866B3-C6BC-45CC-82F8-42E18E07CECC}" type="presParOf" srcId="{477FC404-460B-B445-93B9-C6A3BDF1A348}" destId="{BDD8997F-CCA9-2149-A251-4722AD5F3F82}" srcOrd="2" destOrd="0" presId="urn:microsoft.com/office/officeart/2005/8/layout/radial4"/>
    <dgm:cxn modelId="{E3AD05A4-11E0-4AF1-B5AF-FC771DD77C3C}" type="presParOf" srcId="{477FC404-460B-B445-93B9-C6A3BDF1A348}" destId="{608ECA0E-671C-924C-95D7-235E0D787999}" srcOrd="3" destOrd="0" presId="urn:microsoft.com/office/officeart/2005/8/layout/radial4"/>
    <dgm:cxn modelId="{60151246-D578-47F1-BBFE-C295DDAE5F2C}" type="presParOf" srcId="{477FC404-460B-B445-93B9-C6A3BDF1A348}" destId="{9A6F91B1-0862-A84C-89CD-45B1F2F52137}" srcOrd="4" destOrd="0" presId="urn:microsoft.com/office/officeart/2005/8/layout/radial4"/>
    <dgm:cxn modelId="{CC4BEEF3-BADF-48E1-887B-9D10A86511B7}" type="presParOf" srcId="{477FC404-460B-B445-93B9-C6A3BDF1A348}" destId="{AE8FDB19-2C64-574D-9C52-9F2AC125F55A}" srcOrd="5" destOrd="0" presId="urn:microsoft.com/office/officeart/2005/8/layout/radial4"/>
    <dgm:cxn modelId="{375E1FA3-720C-4ED1-8B2B-20FC55D66ABA}" type="presParOf" srcId="{477FC404-460B-B445-93B9-C6A3BDF1A348}" destId="{3ABC430E-2BBD-4741-8AB0-FE2995D0EC92}" srcOrd="6" destOrd="0" presId="urn:microsoft.com/office/officeart/2005/8/layout/radial4"/>
    <dgm:cxn modelId="{FD0FEDC7-9F74-4C72-9C49-4A7A16434239}" type="presParOf" srcId="{477FC404-460B-B445-93B9-C6A3BDF1A348}" destId="{A4172583-8436-5840-9862-905792BAE055}" srcOrd="7" destOrd="0" presId="urn:microsoft.com/office/officeart/2005/8/layout/radial4"/>
    <dgm:cxn modelId="{41ED38D8-3ED8-495E-B866-A8ED2EB06EF1}" type="presParOf" srcId="{477FC404-460B-B445-93B9-C6A3BDF1A348}" destId="{CC447BCC-FD57-E34B-8992-478E52CE54DC}" srcOrd="8" destOrd="0" presId="urn:microsoft.com/office/officeart/2005/8/layout/radial4"/>
    <dgm:cxn modelId="{525C5E69-677B-4037-A333-ACD21E26BEBC}" type="presParOf" srcId="{477FC404-460B-B445-93B9-C6A3BDF1A348}" destId="{79FDAB4B-561E-294B-9001-2B5C14DEBAE6}" srcOrd="9" destOrd="0" presId="urn:microsoft.com/office/officeart/2005/8/layout/radial4"/>
    <dgm:cxn modelId="{1FDAE861-92D4-4E69-BFCF-102A7E3500AD}" type="presParOf" srcId="{477FC404-460B-B445-93B9-C6A3BDF1A348}" destId="{E7DFAFC9-0CF3-1F44-9BF5-F739CD61FC38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6B8430-77CC-0D4C-8834-9DB726672548}">
      <dsp:nvSpPr>
        <dsp:cNvPr id="0" name=""/>
        <dsp:cNvSpPr/>
      </dsp:nvSpPr>
      <dsp:spPr>
        <a:xfrm>
          <a:off x="3484478" y="2449746"/>
          <a:ext cx="1816019" cy="1816019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900" kern="1200" dirty="0" smtClean="0">
              <a:latin typeface="Calibri" panose="020F0502020204030204" pitchFamily="34" charset="0"/>
            </a:rPr>
            <a:t>COP21 Paris, France, December, 2015</a:t>
          </a:r>
          <a:endParaRPr lang="es-ES" sz="1900" kern="1200" dirty="0"/>
        </a:p>
      </dsp:txBody>
      <dsp:txXfrm>
        <a:off x="3750428" y="2715696"/>
        <a:ext cx="1284119" cy="1284119"/>
      </dsp:txXfrm>
    </dsp:sp>
    <dsp:sp modelId="{03A232AA-A75E-6547-9412-75FD36B17242}">
      <dsp:nvSpPr>
        <dsp:cNvPr id="0" name=""/>
        <dsp:cNvSpPr/>
      </dsp:nvSpPr>
      <dsp:spPr>
        <a:xfrm rot="10800000">
          <a:off x="1725527" y="3098973"/>
          <a:ext cx="1662208" cy="517565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DD8997F-CCA9-2149-A251-4722AD5F3F82}">
      <dsp:nvSpPr>
        <dsp:cNvPr id="0" name=""/>
        <dsp:cNvSpPr/>
      </dsp:nvSpPr>
      <dsp:spPr>
        <a:xfrm>
          <a:off x="862918" y="2667668"/>
          <a:ext cx="1725218" cy="13801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700" kern="1200" dirty="0" smtClean="0">
              <a:latin typeface="Calibri" panose="020F0502020204030204" pitchFamily="34" charset="0"/>
            </a:rPr>
            <a:t>3rd World DRR conference Sendai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700" kern="1200" dirty="0" smtClean="0">
              <a:latin typeface="Calibri" panose="020F0502020204030204" pitchFamily="34" charset="0"/>
            </a:rPr>
            <a:t>March</a:t>
          </a:r>
          <a:endParaRPr lang="es-ES" sz="1700" kern="1200" dirty="0"/>
        </a:p>
      </dsp:txBody>
      <dsp:txXfrm>
        <a:off x="903342" y="2708092"/>
        <a:ext cx="1644370" cy="1299326"/>
      </dsp:txXfrm>
    </dsp:sp>
    <dsp:sp modelId="{608ECA0E-671C-924C-95D7-235E0D787999}">
      <dsp:nvSpPr>
        <dsp:cNvPr id="0" name=""/>
        <dsp:cNvSpPr/>
      </dsp:nvSpPr>
      <dsp:spPr>
        <a:xfrm rot="13500000">
          <a:off x="2263237" y="1800826"/>
          <a:ext cx="1662208" cy="517565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-1116192"/>
                <a:satOff val="6725"/>
                <a:lumOff val="539"/>
                <a:alphaOff val="0"/>
                <a:shade val="51000"/>
                <a:satMod val="130000"/>
              </a:schemeClr>
            </a:gs>
            <a:gs pos="80000">
              <a:schemeClr val="accent4">
                <a:hueOff val="-1116192"/>
                <a:satOff val="6725"/>
                <a:lumOff val="539"/>
                <a:alphaOff val="0"/>
                <a:shade val="93000"/>
                <a:satMod val="130000"/>
              </a:schemeClr>
            </a:gs>
            <a:gs pos="100000">
              <a:schemeClr val="accent4">
                <a:hueOff val="-1116192"/>
                <a:satOff val="6725"/>
                <a:lumOff val="53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A6F91B1-0862-A84C-89CD-45B1F2F52137}">
      <dsp:nvSpPr>
        <dsp:cNvPr id="0" name=""/>
        <dsp:cNvSpPr/>
      </dsp:nvSpPr>
      <dsp:spPr>
        <a:xfrm>
          <a:off x="1644053" y="781842"/>
          <a:ext cx="1725218" cy="13801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-1116192"/>
                <a:satOff val="6725"/>
                <a:lumOff val="539"/>
                <a:alphaOff val="0"/>
                <a:shade val="51000"/>
                <a:satMod val="130000"/>
              </a:schemeClr>
            </a:gs>
            <a:gs pos="80000">
              <a:schemeClr val="accent4">
                <a:hueOff val="-1116192"/>
                <a:satOff val="6725"/>
                <a:lumOff val="539"/>
                <a:alphaOff val="0"/>
                <a:shade val="93000"/>
                <a:satMod val="130000"/>
              </a:schemeClr>
            </a:gs>
            <a:gs pos="100000">
              <a:schemeClr val="accent4">
                <a:hueOff val="-1116192"/>
                <a:satOff val="6725"/>
                <a:lumOff val="53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700" kern="1200" dirty="0" smtClean="0">
              <a:latin typeface="Calibri" panose="020F0502020204030204" pitchFamily="34" charset="0"/>
            </a:rPr>
            <a:t>7th World Water Forum Korea 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700" kern="1200" dirty="0" smtClean="0">
              <a:latin typeface="Calibri" panose="020F0502020204030204" pitchFamily="34" charset="0"/>
            </a:rPr>
            <a:t>April</a:t>
          </a:r>
          <a:endParaRPr lang="es-ES" sz="1700" kern="1200" dirty="0"/>
        </a:p>
      </dsp:txBody>
      <dsp:txXfrm>
        <a:off x="1684477" y="822266"/>
        <a:ext cx="1644370" cy="1299326"/>
      </dsp:txXfrm>
    </dsp:sp>
    <dsp:sp modelId="{AE8FDB19-2C64-574D-9C52-9F2AC125F55A}">
      <dsp:nvSpPr>
        <dsp:cNvPr id="0" name=""/>
        <dsp:cNvSpPr/>
      </dsp:nvSpPr>
      <dsp:spPr>
        <a:xfrm rot="16200000">
          <a:off x="3561383" y="1263117"/>
          <a:ext cx="1662208" cy="517565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ABC430E-2BBD-4741-8AB0-FE2995D0EC92}">
      <dsp:nvSpPr>
        <dsp:cNvPr id="0" name=""/>
        <dsp:cNvSpPr/>
      </dsp:nvSpPr>
      <dsp:spPr>
        <a:xfrm>
          <a:off x="3529878" y="708"/>
          <a:ext cx="1725218" cy="13801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700" kern="1200" dirty="0" smtClean="0">
              <a:latin typeface="Calibri" panose="020F0502020204030204" pitchFamily="34" charset="0"/>
            </a:rPr>
            <a:t>Conference “Our Commun Future”</a:t>
          </a:r>
          <a:br>
            <a:rPr lang="es-MX" sz="1700" kern="1200" dirty="0" smtClean="0">
              <a:latin typeface="Calibri" panose="020F0502020204030204" pitchFamily="34" charset="0"/>
            </a:rPr>
          </a:br>
          <a:r>
            <a:rPr lang="es-MX" sz="1700" kern="1200" dirty="0" smtClean="0">
              <a:latin typeface="Calibri" panose="020F0502020204030204" pitchFamily="34" charset="0"/>
            </a:rPr>
            <a:t>Paris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700" kern="1200" dirty="0" smtClean="0">
              <a:latin typeface="Calibri" panose="020F0502020204030204" pitchFamily="34" charset="0"/>
            </a:rPr>
            <a:t>July</a:t>
          </a:r>
          <a:endParaRPr lang="es-ES" sz="1700" kern="1200" dirty="0"/>
        </a:p>
      </dsp:txBody>
      <dsp:txXfrm>
        <a:off x="3570302" y="41132"/>
        <a:ext cx="1644370" cy="1299326"/>
      </dsp:txXfrm>
    </dsp:sp>
    <dsp:sp modelId="{A4172583-8436-5840-9862-905792BAE055}">
      <dsp:nvSpPr>
        <dsp:cNvPr id="0" name=""/>
        <dsp:cNvSpPr/>
      </dsp:nvSpPr>
      <dsp:spPr>
        <a:xfrm rot="18900000">
          <a:off x="4859530" y="1800826"/>
          <a:ext cx="1662208" cy="517565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-3348577"/>
                <a:satOff val="20174"/>
                <a:lumOff val="1617"/>
                <a:alphaOff val="0"/>
                <a:shade val="51000"/>
                <a:satMod val="130000"/>
              </a:schemeClr>
            </a:gs>
            <a:gs pos="80000">
              <a:schemeClr val="accent4">
                <a:hueOff val="-3348577"/>
                <a:satOff val="20174"/>
                <a:lumOff val="1617"/>
                <a:alphaOff val="0"/>
                <a:shade val="93000"/>
                <a:satMod val="130000"/>
              </a:schemeClr>
            </a:gs>
            <a:gs pos="100000">
              <a:schemeClr val="accent4">
                <a:hueOff val="-3348577"/>
                <a:satOff val="20174"/>
                <a:lumOff val="161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447BCC-FD57-E34B-8992-478E52CE54DC}">
      <dsp:nvSpPr>
        <dsp:cNvPr id="0" name=""/>
        <dsp:cNvSpPr/>
      </dsp:nvSpPr>
      <dsp:spPr>
        <a:xfrm>
          <a:off x="5415704" y="781842"/>
          <a:ext cx="1725218" cy="13801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-3348577"/>
                <a:satOff val="20174"/>
                <a:lumOff val="1617"/>
                <a:alphaOff val="0"/>
                <a:shade val="51000"/>
                <a:satMod val="130000"/>
              </a:schemeClr>
            </a:gs>
            <a:gs pos="80000">
              <a:schemeClr val="accent4">
                <a:hueOff val="-3348577"/>
                <a:satOff val="20174"/>
                <a:lumOff val="1617"/>
                <a:alphaOff val="0"/>
                <a:shade val="93000"/>
                <a:satMod val="130000"/>
              </a:schemeClr>
            </a:gs>
            <a:gs pos="100000">
              <a:schemeClr val="accent4">
                <a:hueOff val="-3348577"/>
                <a:satOff val="20174"/>
                <a:lumOff val="161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700" kern="1200" dirty="0" smtClean="0"/>
            <a:t>Sustainable  Development goals</a:t>
          </a:r>
          <a:endParaRPr lang="es-MX" sz="1700" kern="1200" dirty="0"/>
        </a:p>
      </dsp:txBody>
      <dsp:txXfrm>
        <a:off x="5456128" y="822266"/>
        <a:ext cx="1644370" cy="1299326"/>
      </dsp:txXfrm>
    </dsp:sp>
    <dsp:sp modelId="{79FDAB4B-561E-294B-9001-2B5C14DEBAE6}">
      <dsp:nvSpPr>
        <dsp:cNvPr id="0" name=""/>
        <dsp:cNvSpPr/>
      </dsp:nvSpPr>
      <dsp:spPr>
        <a:xfrm>
          <a:off x="5397239" y="3098973"/>
          <a:ext cx="1662208" cy="517565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DFAFC9-0CF3-1F44-9BF5-F739CD61FC38}">
      <dsp:nvSpPr>
        <dsp:cNvPr id="0" name=""/>
        <dsp:cNvSpPr/>
      </dsp:nvSpPr>
      <dsp:spPr>
        <a:xfrm>
          <a:off x="6196839" y="2667668"/>
          <a:ext cx="1725218" cy="13801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700" kern="1200" dirty="0" smtClean="0"/>
            <a:t>IHP VIII Programmes and Initiatives</a:t>
          </a:r>
          <a:endParaRPr lang="es-MX" sz="1700" kern="1200" dirty="0"/>
        </a:p>
      </dsp:txBody>
      <dsp:txXfrm>
        <a:off x="6237263" y="2708092"/>
        <a:ext cx="1644370" cy="12993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C5F2B-9E26-41F4-8C6E-74CF688A6104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08254B-698B-49D1-AD46-DBE5EBA17D4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3675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2588" y="685800"/>
            <a:ext cx="6096000" cy="3429000"/>
          </a:xfrm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/>
          <a:lstStyle/>
          <a:p>
            <a:pPr eaLnBrk="1" hangingPunct="1"/>
            <a:r>
              <a:rPr lang="en-US" altLang="en-US" sz="1800" smtClean="0">
                <a:latin typeface="Arial" pitchFamily="34" charset="0"/>
              </a:rPr>
              <a:t>If there is a water crisis, it is not because we are at the limit globally - order of magnitude – all the rivers of the world discharge 45.5 x 10^3 cubic kilometers of water – whereas humans use 9 x 10^3 cubic kilometers (or 20%) – the problem is with the distribution in time and space, accessibility and quality.</a:t>
            </a:r>
          </a:p>
        </p:txBody>
      </p:sp>
      <p:sp>
        <p:nvSpPr>
          <p:cNvPr id="44036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6" rIns="91432" bIns="45716" anchor="b"/>
          <a:lstStyle>
            <a:lvl1pPr>
              <a:defRPr sz="4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4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4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4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4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r" eaLnBrk="1" hangingPunct="1"/>
            <a:fld id="{CA0D8873-9CBE-4024-A0C9-05BF62274A70}" type="slidenum">
              <a:rPr lang="en-US" altLang="en-US" sz="1200">
                <a:solidFill>
                  <a:srgbClr val="000000"/>
                </a:solidFill>
                <a:cs typeface="Angsana New" pitchFamily="18" charset="-34"/>
              </a:rPr>
              <a:pPr algn="r" eaLnBrk="1" hangingPunct="1"/>
              <a:t>2</a:t>
            </a:fld>
            <a:endParaRPr lang="en-US" altLang="en-US" sz="1200">
              <a:solidFill>
                <a:srgbClr val="000000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270645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0C8B2B1-1DEC-4601-8544-292E66E6AA9F}" type="slidenum">
              <a:rPr lang="en-GB" altLang="pl-PL" sz="1200"/>
              <a:pPr/>
              <a:t>5</a:t>
            </a:fld>
            <a:endParaRPr lang="en-GB" altLang="pl-PL" sz="1200"/>
          </a:p>
        </p:txBody>
      </p:sp>
      <p:sp>
        <p:nvSpPr>
          <p:cNvPr id="2253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2532" name="Notes Placeholder 2"/>
          <p:cNvSpPr>
            <a:spLocks noGrp="1"/>
          </p:cNvSpPr>
          <p:nvPr>
            <p:ph type="body" idx="1"/>
          </p:nvPr>
        </p:nvSpPr>
        <p:spPr>
          <a:xfrm>
            <a:off x="685637" y="4343913"/>
            <a:ext cx="5486727" cy="4114361"/>
          </a:xfrm>
          <a:noFill/>
        </p:spPr>
        <p:txBody>
          <a:bodyPr/>
          <a:lstStyle/>
          <a:p>
            <a:pPr defTabSz="508000" eaLnBrk="1" hangingPunct="1">
              <a:spcBef>
                <a:spcPct val="0"/>
              </a:spcBef>
            </a:pPr>
            <a:r>
              <a:rPr lang="en-US" altLang="pl-PL" smtClean="0"/>
              <a:t>HIGH CONFIDENCE</a:t>
            </a:r>
          </a:p>
          <a:p>
            <a:pPr defTabSz="508000" eaLnBrk="1" hangingPunct="1">
              <a:spcBef>
                <a:spcPct val="0"/>
              </a:spcBef>
            </a:pPr>
            <a:endParaRPr lang="en-US" altLang="pl-PL" smtClean="0"/>
          </a:p>
          <a:p>
            <a:pPr defTabSz="508000" eaLnBrk="1" hangingPunct="1">
              <a:spcBef>
                <a:spcPct val="0"/>
              </a:spcBef>
            </a:pPr>
            <a:endParaRPr lang="en-US" altLang="pl-PL" smtClean="0"/>
          </a:p>
          <a:p>
            <a:pPr defTabSz="508000" eaLnBrk="1" hangingPunct="1">
              <a:spcBef>
                <a:spcPct val="0"/>
              </a:spcBef>
            </a:pPr>
            <a:r>
              <a:rPr lang="en-US" altLang="pl-PL" smtClean="0"/>
              <a:t>SPM: Page 4, line 26-27</a:t>
            </a:r>
          </a:p>
          <a:p>
            <a:pPr defTabSz="508000" eaLnBrk="1" hangingPunct="1">
              <a:spcBef>
                <a:spcPct val="0"/>
              </a:spcBef>
            </a:pPr>
            <a:endParaRPr lang="en-US" altLang="pl-PL" smtClean="0"/>
          </a:p>
          <a:p>
            <a:pPr defTabSz="508000" eaLnBrk="1" hangingPunct="1">
              <a:spcBef>
                <a:spcPct val="0"/>
              </a:spcBef>
            </a:pPr>
            <a:r>
              <a:rPr lang="en-US" altLang="pl-PL" smtClean="0"/>
              <a:t>Report: 4.5.2</a:t>
            </a:r>
          </a:p>
          <a:p>
            <a:pPr defTabSz="508000" eaLnBrk="1" hangingPunct="1"/>
            <a:r>
              <a:rPr lang="en-US" altLang="pl-PL" smtClean="0"/>
              <a:t>Page 40: During the 25 year period from 1970 to 2008 over 95% of deaths</a:t>
            </a:r>
          </a:p>
          <a:p>
            <a:pPr defTabSz="508000" eaLnBrk="1" hangingPunct="1"/>
            <a:r>
              <a:rPr lang="en-US" altLang="pl-PL" smtClean="0"/>
              <a:t>from natural disasters occurred in developing countries and direct economic losses averaged US$54 billion per</a:t>
            </a:r>
          </a:p>
          <a:p>
            <a:pPr defTabSz="508000" eaLnBrk="1" hangingPunct="1"/>
            <a:r>
              <a:rPr lang="en-US" altLang="pl-PL" smtClean="0"/>
              <a:t>annum (Freeman, 2000; Cavallo and Noy, 2010).</a:t>
            </a:r>
          </a:p>
          <a:p>
            <a:pPr defTabSz="508000" eaLnBrk="1" hangingPunct="1">
              <a:spcBef>
                <a:spcPct val="0"/>
              </a:spcBef>
            </a:pPr>
            <a:endParaRPr lang="en-US" altLang="pl-PL" smtClean="0"/>
          </a:p>
          <a:p>
            <a:pPr defTabSz="508000" eaLnBrk="1" hangingPunct="1"/>
            <a:r>
              <a:rPr lang="en-US" altLang="pl-PL" b="1" smtClean="0"/>
              <a:t>Cavallo, E. and I. Noy, 2010: The economic of natural disasters: A survey. Inter-American Development Bank, IDB</a:t>
            </a:r>
          </a:p>
          <a:p>
            <a:pPr defTabSz="508000" eaLnBrk="1" hangingPunct="1"/>
            <a:r>
              <a:rPr lang="en-US" altLang="pl-PL" smtClean="0"/>
              <a:t>Working Paper Series, No. IDB-WP-124 International Monetary Fund WP/04/224,</a:t>
            </a:r>
          </a:p>
          <a:p>
            <a:pPr defTabSz="508000" eaLnBrk="1" hangingPunct="1"/>
            <a:r>
              <a:rPr lang="en-US" altLang="pl-PL" smtClean="0"/>
              <a:t>http://www.iadb.org/res/publications/pubfiles/pubIDB-WP-124.pdf</a:t>
            </a:r>
          </a:p>
        </p:txBody>
      </p:sp>
      <p:sp>
        <p:nvSpPr>
          <p:cNvPr id="22533" name="Slide Number Placeholder 3"/>
          <p:cNvSpPr txBox="1">
            <a:spLocks noGrp="1"/>
          </p:cNvSpPr>
          <p:nvPr/>
        </p:nvSpPr>
        <p:spPr bwMode="auto">
          <a:xfrm>
            <a:off x="3885275" y="8684899"/>
            <a:ext cx="2971092" cy="457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508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508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508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508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508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508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508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508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508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/>
            <a:fld id="{B48D9075-D69C-4186-A64C-FC8095C93EB8}" type="slidenum">
              <a:rPr lang="en-US" altLang="pl-PL" sz="1200">
                <a:latin typeface="Arial" pitchFamily="34" charset="0"/>
                <a:ea typeface="MS PGothic" pitchFamily="34" charset="-128"/>
              </a:rPr>
              <a:pPr algn="r" eaLnBrk="1" hangingPunct="1"/>
              <a:t>5</a:t>
            </a:fld>
            <a:endParaRPr lang="en-US" altLang="pl-PL" sz="1200">
              <a:latin typeface="Arial" pitchFamily="34" charset="0"/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371784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7"/>
          <p:cNvSpPr txBox="1">
            <a:spLocks noGrp="1" noChangeArrowheads="1"/>
          </p:cNvSpPr>
          <p:nvPr/>
        </p:nvSpPr>
        <p:spPr bwMode="auto">
          <a:xfrm>
            <a:off x="3886200" y="871220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85609E78-D3D0-40E4-A149-FA266ECBB825}" type="slidenum">
              <a:rPr lang="en-US" altLang="fr-FR" i="1">
                <a:solidFill>
                  <a:srgbClr val="000000"/>
                </a:solidFill>
                <a:latin typeface="Times New Roman" pitchFamily="18" charset="0"/>
              </a:rPr>
              <a:pPr algn="r" eaLnBrk="1" hangingPunct="1">
                <a:spcBef>
                  <a:spcPct val="0"/>
                </a:spcBef>
              </a:pPr>
              <a:t>6</a:t>
            </a:fld>
            <a:endParaRPr lang="en-US" altLang="fr-FR" i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49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49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32452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Dealing with change is the biggest problem with water management – the biggest change is the role of humans (many of you have seen this in the Millennium Assessment Reports) – the telling quote is by Sue </a:t>
            </a:r>
            <a:r>
              <a:rPr lang="en-US" dirty="0" err="1" smtClean="0"/>
              <a:t>Kieffer</a:t>
            </a:r>
            <a:r>
              <a:rPr lang="en-US" dirty="0" smtClean="0"/>
              <a:t> (a geologist) who makes the claim that the human activity now rivals geologic-scale forces.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2322239-953D-491F-B5F5-B7BB4905F194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8386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Clearly, this is a complex system, that makes hydrology a key part of earth system science. Clearly only an integrated framework that embraces physical, biogeochemical, ecological and especially human subsystems is needed to address the global water management crisis.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2322239-953D-491F-B5F5-B7BB4905F194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16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54761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latin typeface="Arial" pitchFamily="34" charset="0"/>
            </a:endParaRPr>
          </a:p>
        </p:txBody>
      </p:sp>
      <p:sp>
        <p:nvSpPr>
          <p:cNvPr id="77828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905C429E-C5DE-4DB3-BF33-8724751BBE81}" type="slidenum">
              <a:rPr kumimoji="1" lang="en-US" altLang="ko-KR">
                <a:solidFill>
                  <a:srgbClr val="000000"/>
                </a:solidFill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pPr algn="r" eaLnBrk="1" latinLnBrk="1" hangingPunct="1">
                <a:spcBef>
                  <a:spcPct val="0"/>
                </a:spcBef>
              </a:pPr>
              <a:t>21</a:t>
            </a:fld>
            <a:endParaRPr kumimoji="1" lang="en-US" altLang="ko-KR">
              <a:solidFill>
                <a:srgbClr val="000000"/>
              </a:solidFill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697787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</a:pPr>
            <a:fld id="{91D1DA3C-41AF-40DB-BFC1-6C6127110C51}" type="slidenum">
              <a:rPr lang="en-US" altLang="en-US" smtClean="0">
                <a:solidFill>
                  <a:srgbClr val="000000"/>
                </a:solidFill>
                <a:latin typeface="Calibri" pitchFamily="34" charset="0"/>
              </a:rPr>
              <a:pPr>
                <a:spcBef>
                  <a:spcPct val="0"/>
                </a:spcBef>
              </a:pPr>
              <a:t>23</a:t>
            </a:fld>
            <a:endParaRPr lang="en-US" altLang="en-US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98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8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3035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96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 smtClean="0">
              <a:latin typeface="Arial" pitchFamily="34" charset="0"/>
            </a:endParaRPr>
          </a:p>
        </p:txBody>
      </p:sp>
      <p:sp>
        <p:nvSpPr>
          <p:cNvPr id="1996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E061EF2C-915C-4271-BC2B-80EC3E20CA53}" type="slidenum">
              <a:rPr lang="en-US" altLang="fr-FR" sz="1200" smtClean="0"/>
              <a:pPr/>
              <a:t>24</a:t>
            </a:fld>
            <a:endParaRPr lang="en-US" altLang="fr-FR" sz="1200" smtClean="0"/>
          </a:p>
        </p:txBody>
      </p:sp>
    </p:spTree>
    <p:extLst>
      <p:ext uri="{BB962C8B-B14F-4D97-AF65-F5344CB8AC3E}">
        <p14:creationId xmlns:p14="http://schemas.microsoft.com/office/powerpoint/2010/main" val="2382159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4CA7C-62D5-480B-BE4E-29D51F912F1A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DFD21-59D6-45D9-9942-1ECC526771B9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097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4CA7C-62D5-480B-BE4E-29D51F912F1A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DFD21-59D6-45D9-9942-1ECC526771B9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56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4CA7C-62D5-480B-BE4E-29D51F912F1A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DFD21-59D6-45D9-9942-1ECC526771B9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781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4CA7C-62D5-480B-BE4E-29D51F912F1A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DFD21-59D6-45D9-9942-1ECC526771B9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899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4CA7C-62D5-480B-BE4E-29D51F912F1A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DFD21-59D6-45D9-9942-1ECC526771B9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095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4CA7C-62D5-480B-BE4E-29D51F912F1A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DFD21-59D6-45D9-9942-1ECC526771B9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120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4CA7C-62D5-480B-BE4E-29D51F912F1A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DFD21-59D6-45D9-9942-1ECC526771B9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242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4CA7C-62D5-480B-BE4E-29D51F912F1A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DFD21-59D6-45D9-9942-1ECC526771B9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637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4CA7C-62D5-480B-BE4E-29D51F912F1A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DFD21-59D6-45D9-9942-1ECC526771B9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22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4CA7C-62D5-480B-BE4E-29D51F912F1A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DFD21-59D6-45D9-9942-1ECC526771B9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30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4CA7C-62D5-480B-BE4E-29D51F912F1A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DFD21-59D6-45D9-9942-1ECC526771B9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5687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68580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8580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8469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609600" y="914400"/>
            <a:ext cx="7924800" cy="6858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1981201" y="29718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095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1" y="1143000"/>
            <a:ext cx="7623175" cy="1314450"/>
          </a:xfrm>
        </p:spPr>
        <p:txBody>
          <a:bodyPr/>
          <a:lstStyle>
            <a:lvl1pPr>
              <a:defRPr sz="5000"/>
            </a:lvl1pPr>
          </a:lstStyle>
          <a:p>
            <a:r>
              <a:rPr lang="en-US" altLang="en-US"/>
              <a:t>Click to edit Master title style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2971800"/>
            <a:ext cx="6553200" cy="131445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 altLang="en-US"/>
              <a:t>Click to edit Master subtitle style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2729"/>
            <a:ext cx="28956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52054B-A548-4119-A41D-A7C41C05372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2613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D5BBD8-29F0-412C-8BCC-0168737D0EC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8887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0D5E26-B755-4944-A08D-914BBB0C559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7461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80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80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695739-39CC-4F24-B705-2DCC7BE7149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7162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4684A0-161D-4FD6-8B65-4D8AC251D509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8118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034C33-F9AD-4F34-B389-08B9419A5C89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2667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7547A-6918-4761-8B40-CB979ED2AA9A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984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7B662B-A65A-4D5B-B9FB-02D498E4194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6515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6AB99B-6C83-4BDB-9BFC-6BAFC367F8C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8490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BE3443-A189-4107-8FCF-2BFBDC2C1E19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1355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8360"/>
            <a:ext cx="2057400" cy="438983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8360"/>
            <a:ext cx="6019800" cy="438983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5524BB-1429-4533-8723-1946CE2A6BE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6733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609600" y="914400"/>
            <a:ext cx="7924800" cy="6858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1981201" y="29718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095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1" y="1143000"/>
            <a:ext cx="7623175" cy="1314450"/>
          </a:xfrm>
        </p:spPr>
        <p:txBody>
          <a:bodyPr/>
          <a:lstStyle>
            <a:lvl1pPr>
              <a:defRPr sz="5000"/>
            </a:lvl1pPr>
          </a:lstStyle>
          <a:p>
            <a:r>
              <a:rPr lang="en-US" altLang="en-US"/>
              <a:t>Click to edit Master title style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2971800"/>
            <a:ext cx="6553200" cy="131445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 altLang="en-US"/>
              <a:t>Click to edit Master subtitle style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2729"/>
            <a:ext cx="28956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52054B-A548-4119-A41D-A7C41C05372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5065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D5BBD8-29F0-412C-8BCC-0168737D0EC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46475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0D5E26-B755-4944-A08D-914BBB0C559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75121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80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80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695739-39CC-4F24-B705-2DCC7BE7149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5200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4684A0-161D-4FD6-8B65-4D8AC251D509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1767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034C33-F9AD-4F34-B389-08B9419A5C89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05483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7547A-6918-4761-8B40-CB979ED2AA9A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37572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7B662B-A65A-4D5B-B9FB-02D498E4194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32336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6AB99B-6C83-4BDB-9BFC-6BAFC367F8C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42960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BE3443-A189-4107-8FCF-2BFBDC2C1E19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885091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8360"/>
            <a:ext cx="2057400" cy="438983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8360"/>
            <a:ext cx="6019800" cy="438983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5524BB-1429-4533-8723-1946CE2A6BE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10967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CL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CL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DB25A-2883-423A-9BC7-0BF08F1E8E9B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14-10-2015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29E4-3412-49E2-B4E3-82511B57ADC6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56073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CL" smtClean="0"/>
              <a:t>Haga clic para modificar el estilo de texto del patrón</a:t>
            </a:r>
          </a:p>
          <a:p>
            <a:pPr lvl="1"/>
            <a:r>
              <a:rPr lang="es-CL" smtClean="0"/>
              <a:t>Segundo nivel</a:t>
            </a:r>
          </a:p>
          <a:p>
            <a:pPr lvl="2"/>
            <a:r>
              <a:rPr lang="es-CL" smtClean="0"/>
              <a:t>Tercer nivel</a:t>
            </a:r>
          </a:p>
          <a:p>
            <a:pPr lvl="3"/>
            <a:r>
              <a:rPr lang="es-CL" smtClean="0"/>
              <a:t>Cuarto nivel</a:t>
            </a:r>
          </a:p>
          <a:p>
            <a:pPr lvl="4"/>
            <a:r>
              <a:rPr lang="es-CL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DB25A-2883-423A-9BC7-0BF08F1E8E9B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14-10-2015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29E4-3412-49E2-B4E3-82511B57ADC6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24637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CL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CL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DB25A-2883-423A-9BC7-0BF08F1E8E9B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14-10-2015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29E4-3412-49E2-B4E3-82511B57ADC6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12447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CL" smtClean="0"/>
              <a:t>Haga clic para modificar el estilo de texto del patrón</a:t>
            </a:r>
          </a:p>
          <a:p>
            <a:pPr lvl="1"/>
            <a:r>
              <a:rPr lang="es-CL" smtClean="0"/>
              <a:t>Segundo nivel</a:t>
            </a:r>
          </a:p>
          <a:p>
            <a:pPr lvl="2"/>
            <a:r>
              <a:rPr lang="es-CL" smtClean="0"/>
              <a:t>Tercer nivel</a:t>
            </a:r>
          </a:p>
          <a:p>
            <a:pPr lvl="3"/>
            <a:r>
              <a:rPr lang="es-CL" smtClean="0"/>
              <a:t>Cuarto nivel</a:t>
            </a:r>
          </a:p>
          <a:p>
            <a:pPr lvl="4"/>
            <a:r>
              <a:rPr lang="es-CL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CL" smtClean="0"/>
              <a:t>Haga clic para modificar el estilo de texto del patrón</a:t>
            </a:r>
          </a:p>
          <a:p>
            <a:pPr lvl="1"/>
            <a:r>
              <a:rPr lang="es-CL" smtClean="0"/>
              <a:t>Segundo nivel</a:t>
            </a:r>
          </a:p>
          <a:p>
            <a:pPr lvl="2"/>
            <a:r>
              <a:rPr lang="es-CL" smtClean="0"/>
              <a:t>Tercer nivel</a:t>
            </a:r>
          </a:p>
          <a:p>
            <a:pPr lvl="3"/>
            <a:r>
              <a:rPr lang="es-CL" smtClean="0"/>
              <a:t>Cuarto nivel</a:t>
            </a:r>
          </a:p>
          <a:p>
            <a:pPr lvl="4"/>
            <a:r>
              <a:rPr lang="es-CL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DB25A-2883-423A-9BC7-0BF08F1E8E9B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14-10-2015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29E4-3412-49E2-B4E3-82511B57ADC6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08411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CL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CL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CL" smtClean="0"/>
              <a:t>Haga clic para modificar el estilo de texto del patrón</a:t>
            </a:r>
          </a:p>
          <a:p>
            <a:pPr lvl="1"/>
            <a:r>
              <a:rPr lang="es-CL" smtClean="0"/>
              <a:t>Segundo nivel</a:t>
            </a:r>
          </a:p>
          <a:p>
            <a:pPr lvl="2"/>
            <a:r>
              <a:rPr lang="es-CL" smtClean="0"/>
              <a:t>Tercer nivel</a:t>
            </a:r>
          </a:p>
          <a:p>
            <a:pPr lvl="3"/>
            <a:r>
              <a:rPr lang="es-CL" smtClean="0"/>
              <a:t>Cuarto nivel</a:t>
            </a:r>
          </a:p>
          <a:p>
            <a:pPr lvl="4"/>
            <a:r>
              <a:rPr lang="es-CL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CL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CL" smtClean="0"/>
              <a:t>Haga clic para modificar el estilo de texto del patrón</a:t>
            </a:r>
          </a:p>
          <a:p>
            <a:pPr lvl="1"/>
            <a:r>
              <a:rPr lang="es-CL" smtClean="0"/>
              <a:t>Segundo nivel</a:t>
            </a:r>
          </a:p>
          <a:p>
            <a:pPr lvl="2"/>
            <a:r>
              <a:rPr lang="es-CL" smtClean="0"/>
              <a:t>Tercer nivel</a:t>
            </a:r>
          </a:p>
          <a:p>
            <a:pPr lvl="3"/>
            <a:r>
              <a:rPr lang="es-CL" smtClean="0"/>
              <a:t>Cuarto nivel</a:t>
            </a:r>
          </a:p>
          <a:p>
            <a:pPr lvl="4"/>
            <a:r>
              <a:rPr lang="es-CL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DB25A-2883-423A-9BC7-0BF08F1E8E9B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14-10-2015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29E4-3412-49E2-B4E3-82511B57ADC6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46899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DB25A-2883-423A-9BC7-0BF08F1E8E9B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14-10-2015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29E4-3412-49E2-B4E3-82511B57ADC6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93228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DB25A-2883-423A-9BC7-0BF08F1E8E9B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14-10-2015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29E4-3412-49E2-B4E3-82511B57ADC6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92426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CL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CL" smtClean="0"/>
              <a:t>Haga clic para modificar el estilo de texto del patrón</a:t>
            </a:r>
          </a:p>
          <a:p>
            <a:pPr lvl="1"/>
            <a:r>
              <a:rPr lang="es-CL" smtClean="0"/>
              <a:t>Segundo nivel</a:t>
            </a:r>
          </a:p>
          <a:p>
            <a:pPr lvl="2"/>
            <a:r>
              <a:rPr lang="es-CL" smtClean="0"/>
              <a:t>Tercer nivel</a:t>
            </a:r>
          </a:p>
          <a:p>
            <a:pPr lvl="3"/>
            <a:r>
              <a:rPr lang="es-CL" smtClean="0"/>
              <a:t>Cuarto nivel</a:t>
            </a:r>
          </a:p>
          <a:p>
            <a:pPr lvl="4"/>
            <a:r>
              <a:rPr lang="es-CL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CL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DB25A-2883-423A-9BC7-0BF08F1E8E9B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14-10-2015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29E4-3412-49E2-B4E3-82511B57ADC6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0331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CL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CL" smtClean="0"/>
              <a:t>Haga clic en el icono para agregar una imagen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CL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DB25A-2883-423A-9BC7-0BF08F1E8E9B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14-10-2015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29E4-3412-49E2-B4E3-82511B57ADC6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67361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CL" smtClean="0"/>
              <a:t>Haga clic para modificar el estilo de texto del patrón</a:t>
            </a:r>
          </a:p>
          <a:p>
            <a:pPr lvl="1"/>
            <a:r>
              <a:rPr lang="es-CL" smtClean="0"/>
              <a:t>Segundo nivel</a:t>
            </a:r>
          </a:p>
          <a:p>
            <a:pPr lvl="2"/>
            <a:r>
              <a:rPr lang="es-CL" smtClean="0"/>
              <a:t>Tercer nivel</a:t>
            </a:r>
          </a:p>
          <a:p>
            <a:pPr lvl="3"/>
            <a:r>
              <a:rPr lang="es-CL" smtClean="0"/>
              <a:t>Cuarto nivel</a:t>
            </a:r>
          </a:p>
          <a:p>
            <a:pPr lvl="4"/>
            <a:r>
              <a:rPr lang="es-CL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DB25A-2883-423A-9BC7-0BF08F1E8E9B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14-10-2015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29E4-3412-49E2-B4E3-82511B57ADC6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08864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CL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CL" smtClean="0"/>
              <a:t>Haga clic para modificar el estilo de texto del patrón</a:t>
            </a:r>
          </a:p>
          <a:p>
            <a:pPr lvl="1"/>
            <a:r>
              <a:rPr lang="es-CL" smtClean="0"/>
              <a:t>Segundo nivel</a:t>
            </a:r>
          </a:p>
          <a:p>
            <a:pPr lvl="2"/>
            <a:r>
              <a:rPr lang="es-CL" smtClean="0"/>
              <a:t>Tercer nivel</a:t>
            </a:r>
          </a:p>
          <a:p>
            <a:pPr lvl="3"/>
            <a:r>
              <a:rPr lang="es-CL" smtClean="0"/>
              <a:t>Cuarto nivel</a:t>
            </a:r>
          </a:p>
          <a:p>
            <a:pPr lvl="4"/>
            <a:r>
              <a:rPr lang="es-CL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DB25A-2883-423A-9BC7-0BF08F1E8E9B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14-10-2015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29E4-3412-49E2-B4E3-82511B57ADC6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603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B4CA7C-62D5-480B-BE4E-29D51F912F1A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DFD21-59D6-45D9-9942-1ECC526771B9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152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8360"/>
            <a:ext cx="8229600" cy="854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8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85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2729"/>
            <a:ext cx="2133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j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  <a:cs typeface="Angsana New" charset="-34"/>
            </a:endParaRPr>
          </a:p>
        </p:txBody>
      </p:sp>
      <p:sp>
        <p:nvSpPr>
          <p:cNvPr id="1085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  <a:cs typeface="Angsana New" charset="-34"/>
            </a:endParaRPr>
          </a:p>
        </p:txBody>
      </p:sp>
      <p:sp>
        <p:nvSpPr>
          <p:cNvPr id="1085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2729"/>
            <a:ext cx="2133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j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356F61-A70E-4E64-A1CC-AE735DB4220E}" type="slidenum">
              <a:rPr lang="en-US" altLang="en-US">
                <a:solidFill>
                  <a:srgbClr val="000000"/>
                </a:solidFill>
                <a:cs typeface="Angsana New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en-US" altLang="en-US">
              <a:solidFill>
                <a:srgbClr val="000000"/>
              </a:solidFill>
              <a:cs typeface="Angsana New" charset="-34"/>
            </a:endParaRPr>
          </a:p>
        </p:txBody>
      </p:sp>
      <p:sp>
        <p:nvSpPr>
          <p:cNvPr id="108551" name="Freeform 7"/>
          <p:cNvSpPr>
            <a:spLocks noChangeArrowheads="1"/>
          </p:cNvSpPr>
          <p:nvPr/>
        </p:nvSpPr>
        <p:spPr bwMode="auto">
          <a:xfrm>
            <a:off x="381000" y="171450"/>
            <a:ext cx="8229600" cy="4572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08552" name="Line 8"/>
          <p:cNvSpPr>
            <a:spLocks noChangeShapeType="1"/>
          </p:cNvSpPr>
          <p:nvPr/>
        </p:nvSpPr>
        <p:spPr bwMode="auto">
          <a:xfrm>
            <a:off x="457200" y="462915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latin typeface="Arial" charset="0"/>
              <a:cs typeface="Angsana New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51568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</a:defRPr>
      </a:lvl2pPr>
      <a:lvl3pPr marL="1022350" indent="-35083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</a:defRPr>
      </a:lvl3pPr>
      <a:lvl4pPr marL="1339850" indent="-3159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</a:defRPr>
      </a:lvl4pPr>
      <a:lvl5pPr marL="16811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8360"/>
            <a:ext cx="8229600" cy="854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8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85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2729"/>
            <a:ext cx="2133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j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  <a:cs typeface="Angsana New" charset="-34"/>
            </a:endParaRPr>
          </a:p>
        </p:txBody>
      </p:sp>
      <p:sp>
        <p:nvSpPr>
          <p:cNvPr id="1085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  <a:cs typeface="Angsana New" charset="-34"/>
            </a:endParaRPr>
          </a:p>
        </p:txBody>
      </p:sp>
      <p:sp>
        <p:nvSpPr>
          <p:cNvPr id="1085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2729"/>
            <a:ext cx="2133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j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356F61-A70E-4E64-A1CC-AE735DB4220E}" type="slidenum">
              <a:rPr lang="en-US" altLang="en-US">
                <a:solidFill>
                  <a:srgbClr val="000000"/>
                </a:solidFill>
                <a:cs typeface="Angsana New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en-US" altLang="en-US">
              <a:solidFill>
                <a:srgbClr val="000000"/>
              </a:solidFill>
              <a:cs typeface="Angsana New" charset="-34"/>
            </a:endParaRPr>
          </a:p>
        </p:txBody>
      </p:sp>
      <p:sp>
        <p:nvSpPr>
          <p:cNvPr id="108551" name="Freeform 7"/>
          <p:cNvSpPr>
            <a:spLocks noChangeArrowheads="1"/>
          </p:cNvSpPr>
          <p:nvPr/>
        </p:nvSpPr>
        <p:spPr bwMode="auto">
          <a:xfrm>
            <a:off x="381000" y="171450"/>
            <a:ext cx="8229600" cy="4572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08552" name="Line 8"/>
          <p:cNvSpPr>
            <a:spLocks noChangeShapeType="1"/>
          </p:cNvSpPr>
          <p:nvPr/>
        </p:nvSpPr>
        <p:spPr bwMode="auto">
          <a:xfrm>
            <a:off x="457200" y="462915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latin typeface="Arial" charset="0"/>
              <a:cs typeface="Angsana New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45768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</a:defRPr>
      </a:lvl2pPr>
      <a:lvl3pPr marL="1022350" indent="-35083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</a:defRPr>
      </a:lvl3pPr>
      <a:lvl4pPr marL="1339850" indent="-3159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</a:defRPr>
      </a:lvl4pPr>
      <a:lvl5pPr marL="16811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CL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CL" smtClean="0"/>
              <a:t>Haga clic para modificar el estilo de texto del patrón</a:t>
            </a:r>
          </a:p>
          <a:p>
            <a:pPr lvl="1"/>
            <a:r>
              <a:rPr lang="es-CL" smtClean="0"/>
              <a:t>Segundo nivel</a:t>
            </a:r>
          </a:p>
          <a:p>
            <a:pPr lvl="2"/>
            <a:r>
              <a:rPr lang="es-CL" smtClean="0"/>
              <a:t>Tercer nivel</a:t>
            </a:r>
          </a:p>
          <a:p>
            <a:pPr lvl="3"/>
            <a:r>
              <a:rPr lang="es-CL" smtClean="0"/>
              <a:t>Cuarto nivel</a:t>
            </a:r>
          </a:p>
          <a:p>
            <a:pPr lvl="4"/>
            <a:r>
              <a:rPr lang="es-CL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DB25A-2883-423A-9BC7-0BF08F1E8E9B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14-10-2015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029E4-3412-49E2-B4E3-82511B57ADC6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373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4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Microsoft_Excel_97-2003_Worksheet1.xls"/><Relationship Id="rId5" Type="http://schemas.openxmlformats.org/officeDocument/2006/relationships/oleObject" Target="../embeddings/oleObject1.bin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11.jpeg"/><Relationship Id="rId7" Type="http://schemas.openxmlformats.org/officeDocument/2006/relationships/image" Target="../media/image12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9.jpeg"/><Relationship Id="rId4" Type="http://schemas.openxmlformats.org/officeDocument/2006/relationships/image" Target="../media/image10.jpg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2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28.JPG"/><Relationship Id="rId7" Type="http://schemas.openxmlformats.org/officeDocument/2006/relationships/image" Target="../media/image3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g"/><Relationship Id="rId5" Type="http://schemas.openxmlformats.org/officeDocument/2006/relationships/image" Target="../media/image33.jpeg"/><Relationship Id="rId4" Type="http://schemas.openxmlformats.org/officeDocument/2006/relationships/image" Target="../media/image3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jpeg"/><Relationship Id="rId7" Type="http://schemas.openxmlformats.org/officeDocument/2006/relationships/image" Target="../media/image46.png"/><Relationship Id="rId12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0" Type="http://schemas.openxmlformats.org/officeDocument/2006/relationships/image" Target="../media/image49.jpe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58.png"/><Relationship Id="rId4" Type="http://schemas.openxmlformats.org/officeDocument/2006/relationships/image" Target="../media/image57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13" Type="http://schemas.openxmlformats.org/officeDocument/2006/relationships/image" Target="../media/image64.jpeg"/><Relationship Id="rId3" Type="http://schemas.openxmlformats.org/officeDocument/2006/relationships/image" Target="../media/image60.jpeg"/><Relationship Id="rId7" Type="http://schemas.openxmlformats.org/officeDocument/2006/relationships/diagramQuickStyle" Target="../diagrams/quickStyle1.xml"/><Relationship Id="rId12" Type="http://schemas.microsoft.com/office/2007/relationships/hdphoto" Target="../media/hdphoto1.wdp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36.xml"/><Relationship Id="rId6" Type="http://schemas.openxmlformats.org/officeDocument/2006/relationships/diagramLayout" Target="../diagrams/layout1.xml"/><Relationship Id="rId11" Type="http://schemas.openxmlformats.org/officeDocument/2006/relationships/image" Target="../media/image63.png"/><Relationship Id="rId5" Type="http://schemas.openxmlformats.org/officeDocument/2006/relationships/diagramData" Target="../diagrams/data1.xml"/><Relationship Id="rId15" Type="http://schemas.openxmlformats.org/officeDocument/2006/relationships/image" Target="../media/image2.png"/><Relationship Id="rId10" Type="http://schemas.openxmlformats.org/officeDocument/2006/relationships/image" Target="../media/image62.png"/><Relationship Id="rId4" Type="http://schemas.openxmlformats.org/officeDocument/2006/relationships/image" Target="../media/image61.png"/><Relationship Id="rId9" Type="http://schemas.microsoft.com/office/2007/relationships/diagramDrawing" Target="../diagrams/drawing1.xml"/><Relationship Id="rId14" Type="http://schemas.openxmlformats.org/officeDocument/2006/relationships/image" Target="../media/image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1554" y="114300"/>
            <a:ext cx="8610600" cy="6617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 algn="ctr">
              <a:spcAft>
                <a:spcPts val="600"/>
              </a:spcAft>
            </a:pPr>
            <a:r>
              <a:rPr lang="en-GB" sz="1600" dirty="0" smtClean="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International </a:t>
            </a:r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Hydrological Programme </a:t>
            </a:r>
            <a:endParaRPr lang="en-GB" sz="1600" dirty="0" smtClean="0">
              <a:solidFill>
                <a:schemeClr val="tx2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lvl="0" algn="ctr">
              <a:spcAft>
                <a:spcPts val="600"/>
              </a:spcAft>
            </a:pPr>
            <a:r>
              <a:rPr lang="en-GB" sz="1600" dirty="0" smtClean="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PHASE VIII, 2014-2021</a:t>
            </a:r>
            <a:endParaRPr lang="en-US" sz="1600" dirty="0">
              <a:solidFill>
                <a:schemeClr val="tx2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57400" y="1274422"/>
            <a:ext cx="6858000" cy="1297328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3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“Responding to the Challenges of Water </a:t>
            </a:r>
            <a:r>
              <a:rPr lang="en-US" sz="32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Security”</a:t>
            </a:r>
            <a:endParaRPr lang="en-US" sz="3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57400" y="2724150"/>
            <a:ext cx="6718555" cy="57150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US" sz="1600" dirty="0" err="1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</a:t>
            </a:r>
            <a:r>
              <a:rPr lang="en-US" sz="1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Anil Mishra</a:t>
            </a:r>
          </a:p>
          <a:p>
            <a:pPr>
              <a:spcBef>
                <a:spcPts val="0"/>
              </a:spcBef>
            </a:pPr>
            <a:r>
              <a:rPr lang="en-US" sz="1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International Hydrological Programme (IHP), UNESCO</a:t>
            </a:r>
            <a:endParaRPr lang="en-US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b_jimenez\AppData\Local\Microsoft\Windows\Temporary Internet Files\Content.Outlook\7GTNCVAW\8 (3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142730"/>
            <a:ext cx="1127148" cy="5369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/>
        </p:spPr>
      </p:pic>
      <p:pic>
        <p:nvPicPr>
          <p:cNvPr id="15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71" y="1035919"/>
            <a:ext cx="7137635" cy="95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Imag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71" y="3976857"/>
            <a:ext cx="7137635" cy="107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4" y="1059582"/>
            <a:ext cx="1627645" cy="1182044"/>
          </a:xfrm>
          <a:prstGeom prst="rect">
            <a:avLst/>
          </a:prstGeom>
        </p:spPr>
      </p:pic>
      <p:sp>
        <p:nvSpPr>
          <p:cNvPr id="19" name="Rectangle 18"/>
          <p:cNvSpPr>
            <a:spLocks noChangeAspect="1"/>
          </p:cNvSpPr>
          <p:nvPr/>
        </p:nvSpPr>
        <p:spPr>
          <a:xfrm>
            <a:off x="0" y="1035918"/>
            <a:ext cx="9144000" cy="304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53867"/>
            <a:ext cx="906348" cy="660856"/>
          </a:xfrm>
          <a:prstGeom prst="rect">
            <a:avLst/>
          </a:prstGeom>
        </p:spPr>
      </p:pic>
      <p:pic>
        <p:nvPicPr>
          <p:cNvPr id="23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12" y="2949811"/>
            <a:ext cx="1659435" cy="1045081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4465504" y="4358664"/>
            <a:ext cx="43866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chemeClr val="tx2"/>
                </a:solidFill>
              </a:rPr>
              <a:t>Plenary: Water and Climate: The French Approach.</a:t>
            </a:r>
            <a:endParaRPr lang="en-GB" sz="1600" dirty="0">
              <a:solidFill>
                <a:schemeClr val="tx2"/>
              </a:solidFill>
            </a:endParaRPr>
          </a:p>
          <a:p>
            <a:pPr algn="ctr"/>
            <a:r>
              <a:rPr lang="en-GB" sz="1600" dirty="0" smtClean="0">
                <a:solidFill>
                  <a:schemeClr val="tx2"/>
                </a:solidFill>
              </a:rPr>
              <a:t>Wednesday 14 </a:t>
            </a:r>
            <a:r>
              <a:rPr lang="en-GB" sz="1600" dirty="0">
                <a:solidFill>
                  <a:schemeClr val="tx2"/>
                </a:solidFill>
              </a:rPr>
              <a:t>October, </a:t>
            </a:r>
            <a:r>
              <a:rPr lang="en-GB" sz="1600" dirty="0" smtClean="0">
                <a:solidFill>
                  <a:schemeClr val="tx2"/>
                </a:solidFill>
              </a:rPr>
              <a:t>10.30-12.30</a:t>
            </a:r>
            <a:endParaRPr lang="en-GB" sz="16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532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4"/>
          <p:cNvSpPr>
            <a:spLocks noChangeArrowheads="1"/>
          </p:cNvSpPr>
          <p:nvPr/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FontTx/>
              <a:buChar char="•"/>
            </a:pPr>
            <a:endParaRPr lang="en-US" altLang="en-US">
              <a:solidFill>
                <a:srgbClr val="E3A757"/>
              </a:solidFill>
              <a:latin typeface="Arial" pitchFamily="34" charset="0"/>
              <a:cs typeface="Angsana New" pitchFamily="18" charset="-34"/>
            </a:endParaRPr>
          </a:p>
        </p:txBody>
      </p:sp>
      <p:pic>
        <p:nvPicPr>
          <p:cNvPr id="43011" name="Picture 5" descr="313_1068_F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4350"/>
            <a:ext cx="9144000" cy="445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2" name="Text Box 6"/>
          <p:cNvSpPr txBox="1">
            <a:spLocks noChangeArrowheads="1"/>
          </p:cNvSpPr>
          <p:nvPr/>
        </p:nvSpPr>
        <p:spPr bwMode="auto">
          <a:xfrm>
            <a:off x="0" y="1"/>
            <a:ext cx="9036496" cy="52322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dirty="0">
                <a:solidFill>
                  <a:schemeClr val="tx2"/>
                </a:solidFill>
                <a:ea typeface="Gulim" pitchFamily="34" charset="-127"/>
                <a:cs typeface="Angsana New" pitchFamily="18" charset="-34"/>
              </a:rPr>
              <a:t>Global Hydrologic </a:t>
            </a:r>
            <a:r>
              <a:rPr lang="en-US" altLang="en-US" sz="2800" dirty="0" smtClean="0">
                <a:solidFill>
                  <a:schemeClr val="tx2"/>
                </a:solidFill>
                <a:ea typeface="Gulim" pitchFamily="34" charset="-127"/>
                <a:cs typeface="Angsana New" pitchFamily="18" charset="-34"/>
              </a:rPr>
              <a:t>Cycle</a:t>
            </a:r>
          </a:p>
        </p:txBody>
      </p:sp>
      <p:sp>
        <p:nvSpPr>
          <p:cNvPr id="43013" name="Text Box 7"/>
          <p:cNvSpPr txBox="1">
            <a:spLocks noChangeArrowheads="1"/>
          </p:cNvSpPr>
          <p:nvPr/>
        </p:nvSpPr>
        <p:spPr bwMode="auto">
          <a:xfrm>
            <a:off x="0" y="4906090"/>
            <a:ext cx="29718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dirty="0">
                <a:solidFill>
                  <a:schemeClr val="tx2"/>
                </a:solidFill>
                <a:latin typeface="Calibri"/>
                <a:ea typeface="Gulim" pitchFamily="34" charset="-127"/>
                <a:cs typeface="Calibri"/>
              </a:rPr>
              <a:t>Source: Oki and </a:t>
            </a:r>
            <a:r>
              <a:rPr lang="en-US" altLang="en-US" sz="1000" dirty="0" err="1">
                <a:solidFill>
                  <a:schemeClr val="tx2"/>
                </a:solidFill>
                <a:latin typeface="Calibri"/>
                <a:ea typeface="Gulim" pitchFamily="34" charset="-127"/>
                <a:cs typeface="Calibri"/>
              </a:rPr>
              <a:t>Kanae</a:t>
            </a:r>
            <a:r>
              <a:rPr lang="en-US" altLang="en-US" sz="1000" dirty="0">
                <a:solidFill>
                  <a:schemeClr val="tx2"/>
                </a:solidFill>
                <a:latin typeface="Calibri"/>
                <a:ea typeface="Gulim" pitchFamily="34" charset="-127"/>
                <a:cs typeface="Calibri"/>
              </a:rPr>
              <a:t> 2006 </a:t>
            </a:r>
            <a:r>
              <a:rPr lang="en-US" altLang="en-US" sz="1000" i="1" dirty="0">
                <a:solidFill>
                  <a:schemeClr val="tx2"/>
                </a:solidFill>
                <a:latin typeface="Calibri"/>
                <a:ea typeface="Gulim" pitchFamily="34" charset="-127"/>
                <a:cs typeface="Calibri"/>
              </a:rPr>
              <a:t>Science</a:t>
            </a:r>
            <a:endParaRPr lang="en-US" altLang="en-US" sz="1000" dirty="0">
              <a:solidFill>
                <a:schemeClr val="tx2"/>
              </a:solidFill>
              <a:latin typeface="Calibri"/>
              <a:ea typeface="Gulim" pitchFamily="34" charset="-127"/>
              <a:cs typeface="Calibri"/>
            </a:endParaRPr>
          </a:p>
        </p:txBody>
      </p:sp>
      <p:pic>
        <p:nvPicPr>
          <p:cNvPr id="7" name="Imag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658" y="438150"/>
            <a:ext cx="9127724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79439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sz="half" idx="1"/>
          </p:nvPr>
        </p:nvSpPr>
        <p:spPr>
          <a:xfrm>
            <a:off x="304800" y="76200"/>
            <a:ext cx="7620000" cy="514350"/>
          </a:xfrm>
          <a:noFill/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0">
              <a:spcBef>
                <a:spcPct val="0"/>
              </a:spcBef>
              <a:buNone/>
            </a:pPr>
            <a:r>
              <a:rPr lang="fr-FR" b="1" dirty="0" smtClean="0">
                <a:solidFill>
                  <a:schemeClr val="accent3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Water Security: </a:t>
            </a:r>
            <a:r>
              <a:rPr lang="fr-FR" b="1" dirty="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21st C</a:t>
            </a:r>
            <a:r>
              <a:rPr lang="fr-FR" b="1" dirty="0" smtClean="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entury key challenges</a:t>
            </a:r>
          </a:p>
        </p:txBody>
      </p:sp>
      <p:sp>
        <p:nvSpPr>
          <p:cNvPr id="16" name="Round Same Side Corner Rectangle 15"/>
          <p:cNvSpPr/>
          <p:nvPr/>
        </p:nvSpPr>
        <p:spPr>
          <a:xfrm rot="10800000">
            <a:off x="6063140" y="2527422"/>
            <a:ext cx="2395061" cy="2043113"/>
          </a:xfrm>
          <a:prstGeom prst="round2SameRect">
            <a:avLst>
              <a:gd name="adj1" fmla="val 10500"/>
              <a:gd name="adj2" fmla="val 0"/>
            </a:avLst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sp>
      <p:sp>
        <p:nvSpPr>
          <p:cNvPr id="23" name="Round Same Side Corner Rectangle 9"/>
          <p:cNvSpPr/>
          <p:nvPr/>
        </p:nvSpPr>
        <p:spPr>
          <a:xfrm>
            <a:off x="3272790" y="2457450"/>
            <a:ext cx="2667000" cy="2457450"/>
          </a:xfrm>
          <a:prstGeom prst="rect">
            <a:avLst/>
          </a:prstGeom>
          <a:noFill/>
          <a:ln>
            <a:solidFill>
              <a:srgbClr val="1F497D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35128" tIns="135128" rIns="135128" bIns="135128" numCol="1" spcCol="1270" anchor="ctr" anchorCtr="0">
            <a:noAutofit/>
          </a:bodyPr>
          <a:lstStyle/>
          <a:p>
            <a:pPr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6-8 million human beings are killed each year from water‐related disasters and diseases. </a:t>
            </a:r>
            <a:endParaRPr lang="en-US"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Round Same Side Corner Rectangle 12"/>
          <p:cNvSpPr/>
          <p:nvPr/>
        </p:nvSpPr>
        <p:spPr>
          <a:xfrm>
            <a:off x="6092190" y="2457450"/>
            <a:ext cx="2747010" cy="2457450"/>
          </a:xfrm>
          <a:prstGeom prst="rect">
            <a:avLst/>
          </a:prstGeom>
          <a:noFill/>
          <a:ln>
            <a:solidFill>
              <a:srgbClr val="1F497D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35128" tIns="135128" rIns="135128" bIns="135128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750 million people lack access to safe water and 2.5 billion to adequate sanitation.</a:t>
            </a:r>
          </a:p>
        </p:txBody>
      </p:sp>
      <p:sp>
        <p:nvSpPr>
          <p:cNvPr id="25" name="Round Same Side Corner Rectangle 6"/>
          <p:cNvSpPr/>
          <p:nvPr/>
        </p:nvSpPr>
        <p:spPr>
          <a:xfrm>
            <a:off x="304800" y="2451589"/>
            <a:ext cx="2819400" cy="2457450"/>
          </a:xfrm>
          <a:prstGeom prst="rect">
            <a:avLst/>
          </a:prstGeom>
          <a:noFill/>
          <a:ln>
            <a:solidFill>
              <a:srgbClr val="1F497D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35128" tIns="135128" rIns="135128" bIns="135128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400" kern="1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85% of the human population live in arid areas</a:t>
            </a:r>
            <a:r>
              <a:rPr lang="en-GB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B</a:t>
            </a:r>
            <a:r>
              <a:rPr lang="en-GB" sz="2400" kern="1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2030, half of the population will be living in </a:t>
            </a:r>
            <a:r>
              <a:rPr lang="en-GB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areas</a:t>
            </a:r>
            <a:r>
              <a:rPr lang="en-GB" sz="2400" kern="1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high water stress.</a:t>
            </a:r>
            <a:endParaRPr lang="en-US" sz="2400" kern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b_jimenez\AppData\Local\Microsoft\Windows\Temporary Internet Files\Content.Outlook\7GTNCVAW\8 (3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1" y="114300"/>
            <a:ext cx="982673" cy="41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205" y="819150"/>
            <a:ext cx="2819400" cy="14921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2790" y="819150"/>
            <a:ext cx="2667000" cy="14921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2190" y="819802"/>
            <a:ext cx="2747010" cy="14793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15" name="Image 6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658" y="621031"/>
            <a:ext cx="9127724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63056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 Same Side Corner Rectangle 6"/>
          <p:cNvSpPr/>
          <p:nvPr/>
        </p:nvSpPr>
        <p:spPr>
          <a:xfrm>
            <a:off x="291663" y="2563841"/>
            <a:ext cx="2590800" cy="2383345"/>
          </a:xfrm>
          <a:prstGeom prst="rect">
            <a:avLst/>
          </a:prstGeom>
          <a:noFill/>
          <a:ln>
            <a:solidFill>
              <a:srgbClr val="1F497D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35128" tIns="135128" rIns="135128" bIns="135128" numCol="1" spcCol="1270" anchor="ctr" anchorCtr="0">
            <a:noAutofit/>
          </a:bodyPr>
          <a:lstStyle/>
          <a:p>
            <a:pPr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Almost 85% of the world’s total wastewater is discharged without adequate or any treatment.</a:t>
            </a:r>
          </a:p>
        </p:txBody>
      </p:sp>
      <p:sp>
        <p:nvSpPr>
          <p:cNvPr id="11" name="Round Same Side Corner Rectangle 6"/>
          <p:cNvSpPr/>
          <p:nvPr/>
        </p:nvSpPr>
        <p:spPr>
          <a:xfrm>
            <a:off x="6096000" y="2563840"/>
            <a:ext cx="2819400" cy="2383346"/>
          </a:xfrm>
          <a:prstGeom prst="rect">
            <a:avLst/>
          </a:prstGeom>
          <a:noFill/>
          <a:ln>
            <a:solidFill>
              <a:srgbClr val="1F497D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35128" tIns="135128" rIns="135128" bIns="135128" numCol="1" spcCol="1270" anchor="ctr" anchorCtr="0">
            <a:noAutofit/>
          </a:bodyPr>
          <a:lstStyle/>
          <a:p>
            <a:pPr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145 nations have </a:t>
            </a:r>
            <a:r>
              <a:rPr lang="en-GB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transboundary</a:t>
            </a: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river basins and there are 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445 </a:t>
            </a:r>
            <a:r>
              <a:rPr lang="en-US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transboundary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aquifers shared by 2-4 countries  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445" y="875093"/>
            <a:ext cx="2791029" cy="15716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Espace réservé du contenu 1"/>
          <p:cNvSpPr>
            <a:spLocks noGrp="1"/>
          </p:cNvSpPr>
          <p:nvPr>
            <p:ph sz="half" idx="1"/>
          </p:nvPr>
        </p:nvSpPr>
        <p:spPr>
          <a:xfrm>
            <a:off x="0" y="114300"/>
            <a:ext cx="7620000" cy="514350"/>
          </a:xfrm>
          <a:noFill/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0">
              <a:spcBef>
                <a:spcPct val="0"/>
              </a:spcBef>
              <a:buNone/>
            </a:pPr>
            <a:r>
              <a:rPr lang="fr-FR" b="1" dirty="0" smtClean="0">
                <a:solidFill>
                  <a:schemeClr val="accent3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Water Security: </a:t>
            </a:r>
            <a:r>
              <a:rPr lang="fr-FR" b="1" dirty="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21st C</a:t>
            </a:r>
            <a:r>
              <a:rPr lang="fr-FR" b="1" dirty="0" smtClean="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entury key challenges</a:t>
            </a:r>
          </a:p>
        </p:txBody>
      </p:sp>
      <p:pic>
        <p:nvPicPr>
          <p:cNvPr id="15" name="Picture 2" descr="C:\Users\b_jimenez\AppData\Local\Microsoft\Windows\Temporary Internet Files\Content.Outlook\7GTNCVAW\8 (3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1" y="114300"/>
            <a:ext cx="982673" cy="41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3124201" y="2563841"/>
            <a:ext cx="2727325" cy="2383345"/>
          </a:xfrm>
          <a:prstGeom prst="rect">
            <a:avLst/>
          </a:prstGeom>
          <a:noFill/>
          <a:ln>
            <a:solidFill>
              <a:srgbClr val="1F497D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35128" tIns="135128" rIns="135128" bIns="135128" numCol="1" spcCol="1270" anchor="ctr" anchorCtr="0">
            <a:noAutofit/>
          </a:bodyPr>
          <a:lstStyle/>
          <a:p>
            <a:pPr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just thirty years, populations of freshwater species declined by 50</a:t>
            </a:r>
            <a:r>
              <a:rPr lang="en-US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en-US"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875093"/>
            <a:ext cx="2727325" cy="15716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68" y="903668"/>
            <a:ext cx="2609850" cy="15430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12" name="Image 6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919" y="666750"/>
            <a:ext cx="9127724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317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Title 3"/>
          <p:cNvSpPr>
            <a:spLocks noGrp="1"/>
          </p:cNvSpPr>
          <p:nvPr>
            <p:ph type="title" idx="4294967295"/>
          </p:nvPr>
        </p:nvSpPr>
        <p:spPr>
          <a:xfrm>
            <a:off x="76200" y="57150"/>
            <a:ext cx="8991600" cy="1143000"/>
          </a:xfrm>
          <a:noFill/>
          <a:ln>
            <a:noFill/>
          </a:ln>
        </p:spPr>
        <p:txBody>
          <a:bodyPr lIns="91418" tIns="45709" rIns="91418" bIns="45709" anchor="t">
            <a:noAutofit/>
          </a:bodyPr>
          <a:lstStyle/>
          <a:p>
            <a:pPr algn="l" eaLnBrk="1" hangingPunct="1"/>
            <a:r>
              <a:rPr lang="en-US" altLang="pl-PL" sz="1800" b="1" dirty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Economic losses caused by</a:t>
            </a:r>
            <a:r>
              <a:rPr lang="pl-PL" altLang="pl-PL" sz="1800" b="1" dirty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altLang="pl-PL" sz="1800" b="1" dirty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floods and droughts have been on the rise. They are higher, in absolute terms, in developed countries, while fatality rates and relative</a:t>
            </a:r>
            <a:r>
              <a:rPr lang="pl-PL" altLang="pl-PL" sz="1800" b="1" dirty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altLang="pl-PL" sz="1800" b="1" dirty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economic losses expressed as a proportion of GDP are higher in developing countries.</a:t>
            </a:r>
            <a:r>
              <a:rPr lang="en-US" altLang="pl-PL" sz="1800" b="1" dirty="0" smtClean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altLang="pl-PL" sz="1800" b="1" dirty="0" smtClean="0">
                <a:solidFill>
                  <a:schemeClr val="accent3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This </a:t>
            </a:r>
            <a:r>
              <a:rPr lang="en-US" altLang="pl-PL" sz="1800" b="1" dirty="0">
                <a:solidFill>
                  <a:schemeClr val="accent3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has grave security implications.</a:t>
            </a:r>
            <a:endParaRPr lang="pl-PL" altLang="pl-PL" sz="1800" b="1" dirty="0">
              <a:solidFill>
                <a:schemeClr val="accent3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1507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19" y="1524000"/>
            <a:ext cx="9123218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extBox 6"/>
          <p:cNvSpPr txBox="1">
            <a:spLocks noChangeArrowheads="1"/>
          </p:cNvSpPr>
          <p:nvPr/>
        </p:nvSpPr>
        <p:spPr bwMode="auto">
          <a:xfrm>
            <a:off x="759012" y="4440041"/>
            <a:ext cx="7648203" cy="646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8" tIns="45709" rIns="91418" bIns="45709">
            <a:spAutoFit/>
          </a:bodyPr>
          <a:lstStyle>
            <a:lvl1pPr defTabSz="455613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666750" indent="-257175" defTabSz="455613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025525" indent="-204788" defTabSz="455613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436688" indent="-206375" defTabSz="455613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46263" indent="-204788" defTabSz="455613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303463" indent="-204788" defTabSz="455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60663" indent="-204788" defTabSz="455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217863" indent="-204788" defTabSz="455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75063" indent="-204788" defTabSz="455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n-US" altLang="pl-PL" sz="1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1970-2008, over </a:t>
            </a:r>
            <a:r>
              <a:rPr lang="en-US" altLang="pl-PL" sz="1800" b="1" dirty="0">
                <a:solidFill>
                  <a:schemeClr val="accent3"/>
                </a:solidFill>
                <a:latin typeface="Arial" pitchFamily="34" charset="0"/>
                <a:ea typeface="MS PGothic" pitchFamily="34" charset="-128"/>
              </a:rPr>
              <a:t>95%</a:t>
            </a:r>
            <a:r>
              <a:rPr lang="en-US" altLang="pl-PL" sz="1800" dirty="0">
                <a:solidFill>
                  <a:schemeClr val="tx2"/>
                </a:solidFill>
                <a:latin typeface="Arial" pitchFamily="34" charset="0"/>
                <a:ea typeface="MS PGothic" pitchFamily="34" charset="-128"/>
              </a:rPr>
              <a:t> </a:t>
            </a:r>
            <a:r>
              <a:rPr lang="en-US" altLang="pl-PL" sz="1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natural-disaster-related deaths occurred in</a:t>
            </a:r>
          </a:p>
          <a:p>
            <a:pPr algn="ctr" eaLnBrk="1" hangingPunct="1"/>
            <a:r>
              <a:rPr lang="en-US" altLang="pl-PL" sz="1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developing countries</a:t>
            </a:r>
            <a:r>
              <a:rPr lang="pl-PL" altLang="pl-PL" sz="1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Source: IPCC SREX</a:t>
            </a:r>
            <a:endParaRPr lang="en-US" altLang="pl-PL" sz="1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510" name="Slide Number Placeholder 1"/>
          <p:cNvSpPr txBox="1">
            <a:spLocks noGrp="1"/>
          </p:cNvSpPr>
          <p:nvPr/>
        </p:nvSpPr>
        <p:spPr bwMode="auto">
          <a:xfrm>
            <a:off x="6629400" y="4743450"/>
            <a:ext cx="2133600" cy="273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8" tIns="45709" rIns="91418" bIns="45709" anchor="ctr"/>
          <a:lstStyle>
            <a:lvl1pPr defTabSz="455613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666750" indent="-257175" defTabSz="455613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025525" indent="-204788" defTabSz="455613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436688" indent="-206375" defTabSz="455613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46263" indent="-204788" defTabSz="455613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303463" indent="-204788" defTabSz="455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60663" indent="-204788" defTabSz="455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217863" indent="-204788" defTabSz="455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75063" indent="-204788" defTabSz="455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pl-PL" sz="1200" dirty="0" err="1" smtClean="0">
                <a:solidFill>
                  <a:srgbClr val="1F497D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Kundzewicz</a:t>
            </a:r>
            <a:r>
              <a:rPr lang="en-US" altLang="pl-PL" sz="1200" dirty="0" smtClean="0">
                <a:solidFill>
                  <a:srgbClr val="1F497D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, 2014</a:t>
            </a:r>
            <a:endParaRPr lang="en-US" altLang="pl-PL" sz="1200" dirty="0">
              <a:solidFill>
                <a:srgbClr val="1F497D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cxnSp>
        <p:nvCxnSpPr>
          <p:cNvPr id="8" name="Straight Connector 7" hidden="1"/>
          <p:cNvCxnSpPr/>
          <p:nvPr/>
        </p:nvCxnSpPr>
        <p:spPr>
          <a:xfrm>
            <a:off x="11113" y="1143000"/>
            <a:ext cx="9144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9238" y="1457990"/>
            <a:ext cx="9134763" cy="2942560"/>
          </a:xfrm>
          <a:prstGeom prst="rect">
            <a:avLst/>
          </a:prstGeom>
          <a:solidFill>
            <a:schemeClr val="bg1">
              <a:alpha val="7882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8" tIns="45709" rIns="91418" bIns="45709" anchor="ctr"/>
          <a:lstStyle>
            <a:lvl1pPr defTabSz="455613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666750" indent="-257175" defTabSz="455613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025525" indent="-204788" defTabSz="455613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436688" indent="-206375" defTabSz="455613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46263" indent="-204788" defTabSz="455613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303463" indent="-204788" defTabSz="455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60663" indent="-204788" defTabSz="455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217863" indent="-204788" defTabSz="455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75063" indent="-204788" defTabSz="455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endParaRPr lang="en-US" altLang="pl-PL" sz="1600">
              <a:solidFill>
                <a:srgbClr val="FFFFFF"/>
              </a:solidFill>
              <a:latin typeface="Calibri" pitchFamily="34" charset="0"/>
              <a:ea typeface="MS PGothic" pitchFamily="34" charset="-128"/>
            </a:endParaRPr>
          </a:p>
        </p:txBody>
      </p:sp>
      <p:graphicFrame>
        <p:nvGraphicFramePr>
          <p:cNvPr id="21512" name="Objec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0076519"/>
              </p:ext>
            </p:extLst>
          </p:nvPr>
        </p:nvGraphicFramePr>
        <p:xfrm>
          <a:off x="1600200" y="1123950"/>
          <a:ext cx="5791200" cy="310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1" name="Worksheet" r:id="rId6" imgW="6200657" imgH="4162437" progId="Excel.Sheet.8">
                  <p:embed/>
                </p:oleObj>
              </mc:Choice>
              <mc:Fallback>
                <p:oleObj name="Worksheet" r:id="rId6" imgW="6200657" imgH="4162437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200" y="1123950"/>
                        <a:ext cx="5791200" cy="3105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Image 6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0" y="1230631"/>
            <a:ext cx="9127724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467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7162800" cy="514350"/>
          </a:xfrm>
          <a:noFill/>
          <a:ln>
            <a:noFill/>
          </a:ln>
          <a:extLst/>
        </p:spPr>
        <p:txBody>
          <a:bodyPr lIns="90488" tIns="44450" rIns="90488" bIns="44450" anchor="ctr" anchorCtr="0">
            <a:normAutofit fontScale="90000"/>
          </a:bodyPr>
          <a:lstStyle/>
          <a:p>
            <a:pPr algn="l"/>
            <a:r>
              <a:rPr lang="en-US" altLang="fr-FR" sz="2800" b="1" dirty="0" smtClean="0">
                <a:solidFill>
                  <a:schemeClr val="tx2"/>
                </a:solidFill>
                <a:effectLst/>
                <a:latin typeface="+mn-lt"/>
              </a:rPr>
              <a:t>Increasing Population:  Number of Mega Cities  </a:t>
            </a:r>
          </a:p>
        </p:txBody>
      </p:sp>
      <p:pic>
        <p:nvPicPr>
          <p:cNvPr id="1085443" name="Picture 3" descr="mega_cities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1" y="1143001"/>
            <a:ext cx="8531225" cy="347677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</p:pic>
      <p:sp>
        <p:nvSpPr>
          <p:cNvPr id="14341" name="Text Box 6"/>
          <p:cNvSpPr txBox="1">
            <a:spLocks noChangeArrowheads="1"/>
          </p:cNvSpPr>
          <p:nvPr/>
        </p:nvSpPr>
        <p:spPr bwMode="auto">
          <a:xfrm>
            <a:off x="2105891" y="685801"/>
            <a:ext cx="524566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sz="2000" b="1" dirty="0" smtClean="0">
                <a:solidFill>
                  <a:schemeClr val="tx2"/>
                </a:solidFill>
                <a:latin typeface="+mn-lt"/>
                <a:cs typeface="+mn-cs"/>
              </a:rPr>
              <a:t>Projected Global Population: </a:t>
            </a:r>
            <a:r>
              <a:rPr lang="en-US" sz="2000" b="1" dirty="0" smtClean="0">
                <a:solidFill>
                  <a:schemeClr val="accent3"/>
                </a:solidFill>
                <a:latin typeface="+mn-lt"/>
                <a:cs typeface="+mn-cs"/>
              </a:rPr>
              <a:t>8.3 Billion by 2025</a:t>
            </a: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6388284" y="4619774"/>
            <a:ext cx="233008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kumimoji="1" lang="en-US" altLang="zh-CN" sz="1200" i="1" dirty="0" smtClean="0">
                <a:solidFill>
                  <a:schemeClr val="tx2"/>
                </a:solidFill>
                <a:ea typeface="SimSun" pitchFamily="2" charset="-122"/>
                <a:cs typeface="+mn-cs"/>
              </a:rPr>
              <a:t>By</a:t>
            </a:r>
            <a:r>
              <a:rPr kumimoji="1" lang="en-US" altLang="zh-CN" sz="1200" dirty="0" smtClean="0">
                <a:solidFill>
                  <a:schemeClr val="tx2"/>
                </a:solidFill>
                <a:ea typeface="SimSun" pitchFamily="2" charset="-122"/>
                <a:cs typeface="+mn-cs"/>
              </a:rPr>
              <a:t> </a:t>
            </a:r>
            <a:r>
              <a:rPr lang="en-US" sz="1200" i="1" dirty="0" err="1">
                <a:solidFill>
                  <a:schemeClr val="tx2"/>
                </a:solidFill>
                <a:cs typeface="+mn-cs"/>
              </a:rPr>
              <a:t>Soroosh</a:t>
            </a:r>
            <a:r>
              <a:rPr lang="en-US" sz="1200" i="1" dirty="0">
                <a:solidFill>
                  <a:schemeClr val="tx2"/>
                </a:solidFill>
                <a:cs typeface="+mn-cs"/>
              </a:rPr>
              <a:t> </a:t>
            </a:r>
            <a:r>
              <a:rPr lang="en-US" sz="1200" i="1" dirty="0" err="1">
                <a:solidFill>
                  <a:schemeClr val="tx2"/>
                </a:solidFill>
                <a:cs typeface="+mn-cs"/>
              </a:rPr>
              <a:t>Sorooshian</a:t>
            </a:r>
            <a:r>
              <a:rPr lang="en-US" sz="1200" i="1" dirty="0">
                <a:solidFill>
                  <a:schemeClr val="tx2"/>
                </a:solidFill>
                <a:cs typeface="+mn-cs"/>
              </a:rPr>
              <a:t>, UCI </a:t>
            </a:r>
          </a:p>
        </p:txBody>
      </p:sp>
      <p:pic>
        <p:nvPicPr>
          <p:cNvPr id="7" name="Picture 2" descr="C:\Users\b_jimenez\AppData\Local\Microsoft\Windows\Temporary Internet Files\Content.Outlook\7GTNCVAW\8 (3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53" y="97782"/>
            <a:ext cx="982673" cy="41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6276" y="636717"/>
            <a:ext cx="9127724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42053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21875" t="25000" r="41667" b="14999"/>
          <a:stretch>
            <a:fillRect/>
          </a:stretch>
        </p:blipFill>
        <p:spPr bwMode="auto">
          <a:xfrm>
            <a:off x="1" y="571500"/>
            <a:ext cx="5851525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-30360" y="131754"/>
            <a:ext cx="8640960" cy="354087"/>
          </a:xfrm>
          <a:prstGeom prst="rect">
            <a:avLst/>
          </a:prstGeom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b="1" dirty="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Human activity has increased dramatically over the last 60 years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580113" y="1257300"/>
            <a:ext cx="3327361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Human activity now </a:t>
            </a:r>
            <a:r>
              <a:rPr lang="en-US" sz="2400" b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rivals geologic‐scale </a:t>
            </a:r>
            <a:r>
              <a:rPr lang="en-US" sz="2400" b="1" dirty="0" smtClean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forces </a:t>
            </a:r>
            <a:r>
              <a:rPr lang="en-US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dirty="0" err="1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Kieffer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2009), 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 a footprint that is deepening and widening rapidly across the </a:t>
            </a:r>
            <a:r>
              <a:rPr lang="en-US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planet.</a:t>
            </a:r>
            <a:endParaRPr lang="de-DE"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 descr="C:\Users\b_jimenez\AppData\Local\Microsoft\Windows\Temporary Internet Files\Content.Outlook\7GTNCVAW\8 (3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1" y="57150"/>
            <a:ext cx="982673" cy="41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5414" y="541504"/>
            <a:ext cx="9127724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70122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Text Box 7"/>
          <p:cNvSpPr txBox="1">
            <a:spLocks noChangeArrowheads="1"/>
          </p:cNvSpPr>
          <p:nvPr/>
        </p:nvSpPr>
        <p:spPr bwMode="auto">
          <a:xfrm>
            <a:off x="6158008" y="4593472"/>
            <a:ext cx="279411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US" altLang="pl-PL" sz="1600" dirty="0" err="1" smtClean="0">
                <a:solidFill>
                  <a:schemeClr val="tx2"/>
                </a:solidFill>
                <a:latin typeface="Calibri"/>
                <a:cs typeface="Calibri"/>
              </a:rPr>
              <a:t>Vörösmarty</a:t>
            </a:r>
            <a:r>
              <a:rPr lang="en-US" altLang="pl-PL" sz="1600" dirty="0" smtClean="0">
                <a:solidFill>
                  <a:schemeClr val="tx2"/>
                </a:solidFill>
                <a:latin typeface="Calibri"/>
                <a:cs typeface="Calibri"/>
              </a:rPr>
              <a:t> </a:t>
            </a:r>
            <a:r>
              <a:rPr lang="en-US" altLang="pl-PL" sz="1600" dirty="0">
                <a:solidFill>
                  <a:schemeClr val="tx2"/>
                </a:solidFill>
                <a:latin typeface="Calibri"/>
                <a:cs typeface="Calibri"/>
              </a:rPr>
              <a:t>et al., </a:t>
            </a:r>
            <a:r>
              <a:rPr lang="en-US" altLang="pl-PL" sz="1600" dirty="0" smtClean="0">
                <a:solidFill>
                  <a:schemeClr val="tx2"/>
                </a:solidFill>
                <a:latin typeface="Calibri"/>
                <a:cs typeface="Calibri"/>
              </a:rPr>
              <a:t>2010</a:t>
            </a:r>
            <a:endParaRPr lang="en-US" altLang="pl-PL" sz="1600" dirty="0">
              <a:solidFill>
                <a:schemeClr val="tx2"/>
              </a:solidFill>
              <a:latin typeface="Calibri"/>
              <a:cs typeface="Calibri"/>
            </a:endParaRPr>
          </a:p>
        </p:txBody>
      </p:sp>
      <p:sp>
        <p:nvSpPr>
          <p:cNvPr id="27653" name="pole tekstowe 1"/>
          <p:cNvSpPr txBox="1">
            <a:spLocks noChangeArrowheads="1"/>
          </p:cNvSpPr>
          <p:nvPr/>
        </p:nvSpPr>
        <p:spPr bwMode="auto">
          <a:xfrm>
            <a:off x="76200" y="-46724"/>
            <a:ext cx="9166860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altLang="pl-PL" b="1" dirty="0" smtClean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Nearly </a:t>
            </a:r>
            <a:r>
              <a:rPr lang="en-US" altLang="pl-PL" b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80% of the world’s population </a:t>
            </a:r>
            <a:r>
              <a:rPr lang="en-US" altLang="pl-PL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exposed </a:t>
            </a:r>
            <a:endParaRPr lang="en-US" altLang="pl-PL" b="1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en-US" altLang="pl-PL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altLang="pl-PL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levels of threat to water </a:t>
            </a:r>
            <a:r>
              <a:rPr lang="en-US" altLang="pl-PL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security</a:t>
            </a:r>
            <a:endParaRPr lang="en-US" altLang="pl-PL" dirty="0">
              <a:solidFill>
                <a:schemeClr val="tx2"/>
              </a:solidFill>
              <a:latin typeface="Calibri"/>
              <a:cs typeface="Calibri"/>
            </a:endParaRPr>
          </a:p>
        </p:txBody>
      </p:sp>
      <p:pic>
        <p:nvPicPr>
          <p:cNvPr id="5" name="Picture 4" descr="C:\Users\b_jimenez\AppData\Local\Microsoft\Windows\Temporary Internet Files\Content.Outlook\7GTNCVAW\8 (3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7056" y="100045"/>
            <a:ext cx="998220" cy="423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090426"/>
            <a:ext cx="2743200" cy="14537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1090426"/>
            <a:ext cx="2646876" cy="14537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090426"/>
            <a:ext cx="2743200" cy="14572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898831"/>
            <a:ext cx="2743200" cy="14937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9409" y="2892041"/>
            <a:ext cx="2727325" cy="15040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12" y="2905897"/>
            <a:ext cx="2761788" cy="15132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</p:spPr>
      </p:pic>
      <p:pic>
        <p:nvPicPr>
          <p:cNvPr id="13" name="Image 6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5414" y="773431"/>
            <a:ext cx="9127724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25572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46669"/>
            <a:ext cx="8955596" cy="4582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C:\Users\b_jimenez\AppData\Local\Microsoft\Windows\Temporary Internet Files\Content.Outlook\7GTNCVAW\8 (3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1" y="30101"/>
            <a:ext cx="982673" cy="41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5414" y="541504"/>
            <a:ext cx="9127724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97228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b_jimenez\AppData\Local\Microsoft\Windows\Temporary Internet Files\Content.Outlook\7GTNCVAW\8 (3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1" y="30101"/>
            <a:ext cx="982673" cy="41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71600" y="628650"/>
            <a:ext cx="6324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tx2"/>
                </a:solidFill>
              </a:rPr>
              <a:t>IPCC Fifth Assessment Report – Working group II</a:t>
            </a:r>
          </a:p>
          <a:p>
            <a:pPr algn="ctr"/>
            <a:r>
              <a:rPr lang="en-US" dirty="0" smtClean="0">
                <a:solidFill>
                  <a:schemeClr val="tx2"/>
                </a:solidFill>
              </a:rPr>
              <a:t>Climate change 2014: Impacts, adaptation, and vulnerability</a:t>
            </a:r>
          </a:p>
          <a:p>
            <a:pPr algn="ctr"/>
            <a:r>
              <a:rPr lang="en-US" dirty="0" smtClean="0">
                <a:solidFill>
                  <a:schemeClr val="tx2"/>
                </a:solidFill>
              </a:rPr>
              <a:t>Chapter 3: Freshwater Resources</a:t>
            </a:r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0" y="57150"/>
            <a:ext cx="5724128" cy="42557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2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MX" b="1" dirty="0" smtClean="0"/>
              <a:t>IPCC </a:t>
            </a:r>
            <a:r>
              <a:rPr lang="es-MX" b="1" dirty="0" err="1" smtClean="0"/>
              <a:t>Fifth</a:t>
            </a:r>
            <a:r>
              <a:rPr lang="es-MX" b="1" dirty="0" smtClean="0"/>
              <a:t> Assessment </a:t>
            </a:r>
            <a:r>
              <a:rPr lang="es-MX" b="1" dirty="0" err="1" smtClean="0"/>
              <a:t>Report</a:t>
            </a:r>
            <a:r>
              <a:rPr lang="es-MX" b="1" dirty="0" smtClean="0"/>
              <a:t> </a:t>
            </a:r>
            <a:endParaRPr lang="es-ES" b="1" dirty="0"/>
          </a:p>
        </p:txBody>
      </p:sp>
      <p:pic>
        <p:nvPicPr>
          <p:cNvPr id="2052" name="Picture 4" descr="http://www.ipcc.ch/report/ar5/wg2/img/wg2cove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1733550"/>
            <a:ext cx="1967136" cy="300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5414" y="541504"/>
            <a:ext cx="9127724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77416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71362"/>
            <a:ext cx="9144000" cy="554117"/>
          </a:xfrm>
          <a:noFill/>
        </p:spPr>
        <p:txBody>
          <a:bodyPr>
            <a:normAutofit/>
          </a:bodyPr>
          <a:lstStyle/>
          <a:p>
            <a:r>
              <a:rPr lang="en-GB" sz="2800" dirty="0" smtClean="0">
                <a:solidFill>
                  <a:schemeClr val="tx2"/>
                </a:solidFill>
                <a:latin typeface="+mn-lt"/>
                <a:cs typeface="Arial" panose="020B0604020202020204" pitchFamily="34" charset="0"/>
              </a:rPr>
              <a:t>AR5 IPCC (2014) Key risks at the global scale</a:t>
            </a:r>
            <a:endParaRPr lang="en-US" sz="2800" dirty="0">
              <a:solidFill>
                <a:schemeClr val="tx2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8600" y="742950"/>
            <a:ext cx="5257800" cy="4171950"/>
          </a:xfrm>
          <a:ln>
            <a:solidFill>
              <a:schemeClr val="accent1"/>
            </a:solidFill>
          </a:ln>
        </p:spPr>
        <p:txBody>
          <a:bodyPr>
            <a:normAutofit fontScale="70000" lnSpcReduction="20000"/>
          </a:bodyPr>
          <a:lstStyle/>
          <a:p>
            <a:pPr>
              <a:buClr>
                <a:schemeClr val="accent5"/>
              </a:buClr>
              <a:buNone/>
            </a:pPr>
            <a:r>
              <a:rPr lang="en-GB" sz="2400" b="1" dirty="0" smtClean="0">
                <a:solidFill>
                  <a:schemeClr val="tx2"/>
                </a:solidFill>
                <a:cs typeface="Arial" panose="020B0604020202020204" pitchFamily="34" charset="0"/>
              </a:rPr>
              <a:t>General:</a:t>
            </a:r>
          </a:p>
          <a:p>
            <a:pPr>
              <a:buClr>
                <a:schemeClr val="accent5"/>
              </a:buClr>
              <a:buNone/>
            </a:pPr>
            <a:endParaRPr lang="en-GB" sz="2400" b="1" dirty="0" smtClean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buClr>
                <a:schemeClr val="accent5"/>
              </a:buClr>
            </a:pPr>
            <a:r>
              <a:rPr lang="en-GB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Freshwater</a:t>
            </a:r>
            <a:r>
              <a:rPr lang="en-GB" sz="2600" dirty="0">
                <a:solidFill>
                  <a:schemeClr val="tx2"/>
                </a:solidFill>
                <a:cs typeface="Arial" panose="020B0604020202020204" pitchFamily="34" charset="0"/>
              </a:rPr>
              <a:t>-related risks increase </a:t>
            </a:r>
            <a:r>
              <a:rPr lang="en-US" sz="2600" dirty="0">
                <a:solidFill>
                  <a:schemeClr val="tx2"/>
                </a:solidFill>
                <a:cs typeface="Arial" panose="020B0604020202020204" pitchFamily="34" charset="0"/>
              </a:rPr>
              <a:t>significantly </a:t>
            </a:r>
            <a:r>
              <a:rPr lang="en-GB" sz="2600" b="1" dirty="0">
                <a:solidFill>
                  <a:schemeClr val="tx2"/>
                </a:solidFill>
                <a:cs typeface="Arial" panose="020B0604020202020204" pitchFamily="34" charset="0"/>
              </a:rPr>
              <a:t>with increasing greenhouse gas </a:t>
            </a:r>
            <a:r>
              <a:rPr lang="en-GB" sz="2600" b="1" dirty="0" smtClean="0">
                <a:solidFill>
                  <a:schemeClr val="tx2"/>
                </a:solidFill>
                <a:cs typeface="Arial" panose="020B0604020202020204" pitchFamily="34" charset="0"/>
              </a:rPr>
              <a:t>emissions</a:t>
            </a:r>
            <a:br>
              <a:rPr lang="en-GB" sz="2600" b="1" dirty="0" smtClean="0">
                <a:solidFill>
                  <a:schemeClr val="tx2"/>
                </a:solidFill>
                <a:cs typeface="Arial" panose="020B0604020202020204" pitchFamily="34" charset="0"/>
              </a:rPr>
            </a:br>
            <a:endParaRPr lang="en-GB" sz="2600" dirty="0" smtClean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 marL="342900" lvl="1" indent="-342900">
              <a:lnSpc>
                <a:spcPct val="120000"/>
              </a:lnSpc>
              <a:buClr>
                <a:schemeClr val="accent5"/>
              </a:buClr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tx2"/>
                </a:solidFill>
                <a:cs typeface="Arial" panose="020B0604020202020204" pitchFamily="34" charset="0"/>
              </a:rPr>
              <a:t>Each degree of warming is projected to decrease renewable water resources by at least 20% for an additional 7% of the global population</a:t>
            </a:r>
            <a:r>
              <a:rPr lang="en-US" sz="2600" dirty="0" smtClean="0">
                <a:solidFill>
                  <a:schemeClr val="tx2"/>
                </a:solidFill>
                <a:cs typeface="Arial" panose="020B0604020202020204" pitchFamily="34" charset="0"/>
              </a:rPr>
              <a:t>.</a:t>
            </a:r>
            <a:br>
              <a:rPr lang="en-US" sz="2600" dirty="0" smtClean="0">
                <a:solidFill>
                  <a:schemeClr val="tx2"/>
                </a:solidFill>
                <a:cs typeface="Arial" panose="020B0604020202020204" pitchFamily="34" charset="0"/>
              </a:rPr>
            </a:br>
            <a:endParaRPr lang="en-US" sz="2600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 marL="342900" lvl="1" indent="-342900">
              <a:lnSpc>
                <a:spcPct val="120000"/>
              </a:lnSpc>
              <a:buClr>
                <a:schemeClr val="accent5"/>
              </a:buClr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chemeClr val="tx2"/>
                </a:solidFill>
              </a:rPr>
              <a:t>Climate change over the 21st century is </a:t>
            </a:r>
            <a:r>
              <a:rPr lang="en-US" sz="2600" b="1" u="sng" dirty="0">
                <a:solidFill>
                  <a:schemeClr val="tx2"/>
                </a:solidFill>
              </a:rPr>
              <a:t>projected to reduce renewable surface water and groundwater resources significantly </a:t>
            </a:r>
            <a:r>
              <a:rPr lang="en-US" sz="2600" dirty="0">
                <a:solidFill>
                  <a:schemeClr val="tx2"/>
                </a:solidFill>
              </a:rPr>
              <a:t>in most dry subtropical regions , intensifying competition for water among sectors</a:t>
            </a:r>
            <a:r>
              <a:rPr lang="en-US" sz="2600" dirty="0" smtClean="0">
                <a:solidFill>
                  <a:schemeClr val="tx2"/>
                </a:solidFill>
              </a:rPr>
              <a:t>.</a:t>
            </a:r>
            <a:endParaRPr lang="en-US" sz="2600" dirty="0" smtClean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 marL="0" indent="0">
              <a:buClr>
                <a:schemeClr val="accent5"/>
              </a:buClr>
              <a:buNone/>
            </a:pPr>
            <a:endParaRPr lang="en-GB" sz="2400" b="1" dirty="0" smtClean="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11953" y="3203749"/>
            <a:ext cx="1345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baseline="300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= 20%↓                       </a:t>
            </a:r>
            <a:endParaRPr lang="en-US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2" descr="https://encrypted-tbn0.gstatic.com/images?q=tbn:ANd9GcSqtOLaZR29UYQxf1pbyTzWp0H-KP3QuOzAWQUOEEDl4yfcuRHj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2618" y="3688497"/>
            <a:ext cx="1036347" cy="11680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/>
        </p:spPr>
      </p:pic>
      <p:pic>
        <p:nvPicPr>
          <p:cNvPr id="11" name="Picture 4" descr="https://encrypted-tbn3.gstatic.com/images?q=tbn:ANd9GcRS_Ek8508RlEZZx1jas1grfNonkOg9IirPFbWhj48SPaVdt7BNT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2370" y="3787270"/>
            <a:ext cx="1443726" cy="1168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43800" y="3099874"/>
            <a:ext cx="14437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7% of  global Population </a:t>
            </a:r>
            <a:endParaRPr lang="en-US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8" descr="https://encrypted-tbn0.gstatic.com/images?q=tbn:ANd9GcRzZPElwbWYusKNyXxYvGZshh0_uX3OuDUsoLVvUtdPNvy6u2Xd0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792" y="1033701"/>
            <a:ext cx="2355533" cy="176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1953" y="1033700"/>
            <a:ext cx="797897" cy="935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ight Arrow 2"/>
          <p:cNvSpPr/>
          <p:nvPr/>
        </p:nvSpPr>
        <p:spPr>
          <a:xfrm>
            <a:off x="6957060" y="3257551"/>
            <a:ext cx="586741" cy="111599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Image 6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5414" y="541504"/>
            <a:ext cx="9127724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6403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24" t="34407" r="12165" b="15528"/>
          <a:stretch/>
        </p:blipFill>
        <p:spPr bwMode="auto">
          <a:xfrm>
            <a:off x="228600" y="914400"/>
            <a:ext cx="8763000" cy="417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2"/>
          <p:cNvSpPr txBox="1">
            <a:spLocks/>
          </p:cNvSpPr>
          <p:nvPr/>
        </p:nvSpPr>
        <p:spPr>
          <a:xfrm>
            <a:off x="0" y="57150"/>
            <a:ext cx="7772400" cy="42557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2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MX" b="1" dirty="0" smtClean="0"/>
              <a:t>IPCC </a:t>
            </a:r>
            <a:r>
              <a:rPr lang="es-MX" b="1" dirty="0" err="1" smtClean="0"/>
              <a:t>Fifth</a:t>
            </a:r>
            <a:r>
              <a:rPr lang="es-MX" b="1" dirty="0" smtClean="0"/>
              <a:t> </a:t>
            </a:r>
            <a:r>
              <a:rPr lang="es-MX" b="1" dirty="0" err="1" smtClean="0"/>
              <a:t>Assessment</a:t>
            </a:r>
            <a:r>
              <a:rPr lang="es-MX" b="1" dirty="0" smtClean="0"/>
              <a:t>: </a:t>
            </a:r>
            <a:r>
              <a:rPr lang="es-MX" b="1" dirty="0" err="1" smtClean="0"/>
              <a:t>Climate</a:t>
            </a:r>
            <a:r>
              <a:rPr lang="es-MX" b="1" dirty="0" smtClean="0"/>
              <a:t> </a:t>
            </a:r>
            <a:r>
              <a:rPr lang="es-MX" b="1" dirty="0" err="1" smtClean="0"/>
              <a:t>change</a:t>
            </a:r>
            <a:r>
              <a:rPr lang="es-MX" b="1" dirty="0" smtClean="0"/>
              <a:t> </a:t>
            </a:r>
            <a:r>
              <a:rPr lang="es-MX" b="1" dirty="0" err="1" smtClean="0"/>
              <a:t>impacts</a:t>
            </a:r>
            <a:r>
              <a:rPr lang="es-MX" b="1" dirty="0" smtClean="0"/>
              <a:t> </a:t>
            </a:r>
            <a:endParaRPr lang="es-ES" b="1" dirty="0"/>
          </a:p>
        </p:txBody>
      </p:sp>
      <p:pic>
        <p:nvPicPr>
          <p:cNvPr id="4" name="Picture 3" descr="C:\Users\b_jimenez\AppData\Local\Microsoft\Windows\Temporary Internet Files\Content.Outlook\7GTNCVAW\8 (3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1" y="30101"/>
            <a:ext cx="982673" cy="41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304800" y="514350"/>
            <a:ext cx="838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i="1" dirty="0" smtClean="0">
                <a:solidFill>
                  <a:schemeClr val="accent3"/>
                </a:solidFill>
              </a:rPr>
              <a:t>Risks and impacts</a:t>
            </a:r>
            <a:endParaRPr lang="en-US" sz="2000" dirty="0">
              <a:solidFill>
                <a:schemeClr val="accent3"/>
              </a:solidFill>
            </a:endParaRPr>
          </a:p>
        </p:txBody>
      </p:sp>
      <p:pic>
        <p:nvPicPr>
          <p:cNvPr id="7" name="Imag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0" y="514350"/>
            <a:ext cx="9127724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1453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b_jimenez\AppData\Local\Microsoft\Windows\Temporary Internet Files\Content.Outlook\7GTNCVAW\8 (3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1" y="30101"/>
            <a:ext cx="982673" cy="41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2"/>
          <p:cNvSpPr txBox="1">
            <a:spLocks/>
          </p:cNvSpPr>
          <p:nvPr/>
        </p:nvSpPr>
        <p:spPr>
          <a:xfrm>
            <a:off x="76200" y="57150"/>
            <a:ext cx="6172200" cy="42557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2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MX" b="1" dirty="0" smtClean="0"/>
              <a:t>IPCC </a:t>
            </a:r>
            <a:r>
              <a:rPr lang="es-MX" b="1" dirty="0" err="1" smtClean="0"/>
              <a:t>Fifth</a:t>
            </a:r>
            <a:r>
              <a:rPr lang="es-MX" b="1" dirty="0" smtClean="0"/>
              <a:t> </a:t>
            </a:r>
            <a:r>
              <a:rPr lang="es-MX" b="1" dirty="0" err="1" smtClean="0"/>
              <a:t>Assessment</a:t>
            </a:r>
            <a:r>
              <a:rPr lang="es-MX" b="1" dirty="0" smtClean="0"/>
              <a:t>: </a:t>
            </a:r>
            <a:r>
              <a:rPr lang="es-MX" b="1" dirty="0" err="1" smtClean="0"/>
              <a:t>Climate</a:t>
            </a:r>
            <a:r>
              <a:rPr lang="es-MX" b="1" dirty="0" smtClean="0"/>
              <a:t> </a:t>
            </a:r>
            <a:r>
              <a:rPr lang="es-MX" b="1" dirty="0" err="1" smtClean="0"/>
              <a:t>change</a:t>
            </a:r>
            <a:r>
              <a:rPr lang="es-MX" b="1" dirty="0" smtClean="0"/>
              <a:t> </a:t>
            </a:r>
            <a:r>
              <a:rPr lang="es-MX" b="1" dirty="0" err="1" smtClean="0"/>
              <a:t>impacts</a:t>
            </a:r>
            <a:r>
              <a:rPr lang="es-MX" b="1" dirty="0" smtClean="0"/>
              <a:t> </a:t>
            </a:r>
            <a:endParaRPr lang="es-ES" b="1" dirty="0"/>
          </a:p>
        </p:txBody>
      </p:sp>
      <p:pic>
        <p:nvPicPr>
          <p:cNvPr id="7" name="Picture 6" descr="map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17" y="547255"/>
            <a:ext cx="8144283" cy="3416458"/>
          </a:xfrm>
          <a:prstGeom prst="rect">
            <a:avLst/>
          </a:prstGeom>
        </p:spPr>
      </p:pic>
      <p:pic>
        <p:nvPicPr>
          <p:cNvPr id="8" name="Picture 7" descr="legend.ep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608" y="3963714"/>
            <a:ext cx="6819900" cy="1140586"/>
          </a:xfrm>
          <a:prstGeom prst="rect">
            <a:avLst/>
          </a:prstGeom>
          <a:effectLst>
            <a:glow>
              <a:schemeClr val="bg1">
                <a:lumMod val="65000"/>
                <a:alpha val="50000"/>
              </a:schemeClr>
            </a:glow>
            <a:outerShdw blurRad="44958" dir="6180000" algn="tl" rotWithShape="0">
              <a:schemeClr val="bg1">
                <a:lumMod val="65000"/>
                <a:alpha val="75000"/>
              </a:schemeClr>
            </a:outerShdw>
          </a:effectLst>
        </p:spPr>
      </p:pic>
      <p:pic>
        <p:nvPicPr>
          <p:cNvPr id="9" name="Image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5414" y="438150"/>
            <a:ext cx="9127724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3385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b_jimenez\AppData\Local\Microsoft\Windows\Temporary Internet Files\Content.Outlook\7GTNCVAW\8 (3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1" y="30101"/>
            <a:ext cx="982673" cy="41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2"/>
          <p:cNvSpPr txBox="1">
            <a:spLocks/>
          </p:cNvSpPr>
          <p:nvPr/>
        </p:nvSpPr>
        <p:spPr>
          <a:xfrm>
            <a:off x="0" y="57150"/>
            <a:ext cx="7391400" cy="42557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2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MX" b="1" dirty="0" smtClean="0"/>
              <a:t>IPCC </a:t>
            </a:r>
            <a:r>
              <a:rPr lang="es-MX" b="1" dirty="0" err="1" smtClean="0"/>
              <a:t>Fifth</a:t>
            </a:r>
            <a:r>
              <a:rPr lang="es-MX" b="1" dirty="0" smtClean="0"/>
              <a:t> Assessment: </a:t>
            </a:r>
            <a:r>
              <a:rPr lang="es-MX" b="1" dirty="0" err="1" smtClean="0"/>
              <a:t>Chapter</a:t>
            </a:r>
            <a:r>
              <a:rPr lang="es-MX" b="1" dirty="0" smtClean="0"/>
              <a:t> 3 </a:t>
            </a:r>
            <a:r>
              <a:rPr lang="en-US" b="1" dirty="0"/>
              <a:t>Freshwater Resources</a:t>
            </a:r>
            <a:endParaRPr lang="es-ES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57200" y="685800"/>
            <a:ext cx="6172200" cy="4385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2"/>
                </a:solidFill>
              </a:rPr>
              <a:t>Projected hydrological changes:</a:t>
            </a:r>
          </a:p>
          <a:p>
            <a:endParaRPr lang="en-US" b="1" dirty="0" smtClean="0">
              <a:solidFill>
                <a:schemeClr val="tx2"/>
              </a:solidFill>
            </a:endParaRP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en-US" dirty="0">
                <a:solidFill>
                  <a:schemeClr val="tx2"/>
                </a:solidFill>
              </a:rPr>
              <a:t>Evapotranspiration, </a:t>
            </a:r>
            <a:r>
              <a:rPr lang="en-US" dirty="0" smtClean="0">
                <a:solidFill>
                  <a:schemeClr val="tx2"/>
                </a:solidFill>
              </a:rPr>
              <a:t>soil moisture </a:t>
            </a:r>
            <a:r>
              <a:rPr lang="en-US" dirty="0">
                <a:solidFill>
                  <a:schemeClr val="tx2"/>
                </a:solidFill>
              </a:rPr>
              <a:t>and </a:t>
            </a:r>
            <a:r>
              <a:rPr lang="en-US" dirty="0" smtClean="0">
                <a:solidFill>
                  <a:schemeClr val="tx2"/>
                </a:solidFill>
              </a:rPr>
              <a:t>permafrost</a:t>
            </a: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en-US" dirty="0" smtClean="0">
                <a:solidFill>
                  <a:schemeClr val="tx2"/>
                </a:solidFill>
              </a:rPr>
              <a:t>Glaciers</a:t>
            </a: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en-US" dirty="0" smtClean="0">
                <a:solidFill>
                  <a:schemeClr val="tx2"/>
                </a:solidFill>
              </a:rPr>
              <a:t>Run-off and streamflow</a:t>
            </a: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en-US" dirty="0" smtClean="0">
                <a:solidFill>
                  <a:schemeClr val="tx2"/>
                </a:solidFill>
              </a:rPr>
              <a:t>Groundwater</a:t>
            </a: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en-US" dirty="0" smtClean="0">
                <a:solidFill>
                  <a:schemeClr val="tx2"/>
                </a:solidFill>
              </a:rPr>
              <a:t>Soil erosion and sediment load</a:t>
            </a: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en-US" dirty="0" smtClean="0">
                <a:solidFill>
                  <a:schemeClr val="tx2"/>
                </a:solidFill>
              </a:rPr>
              <a:t>Water quality</a:t>
            </a: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en-US" dirty="0" smtClean="0">
                <a:solidFill>
                  <a:schemeClr val="tx2"/>
                </a:solidFill>
              </a:rPr>
              <a:t>Floods and droughts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>
              <a:solidFill>
                <a:schemeClr val="tx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>
              <a:solidFill>
                <a:schemeClr val="tx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6146" name="Picture 2" descr="http://www.carbonbrief.org/media/348358/-images-assessment-reports-ar5-wg1-chapter-02-figfaq22-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90" y="1600200"/>
            <a:ext cx="5254033" cy="30861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/>
        </p:spPr>
      </p:pic>
      <p:pic>
        <p:nvPicPr>
          <p:cNvPr id="7" name="Image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5414" y="541504"/>
            <a:ext cx="9127724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34070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b_jimenez\AppData\Local\Microsoft\Windows\Temporary Internet Files\Content.Outlook\7GTNCVAW\8 (3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1" y="30101"/>
            <a:ext cx="982673" cy="41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2"/>
          <p:cNvSpPr txBox="1">
            <a:spLocks/>
          </p:cNvSpPr>
          <p:nvPr/>
        </p:nvSpPr>
        <p:spPr>
          <a:xfrm>
            <a:off x="67072" y="57150"/>
            <a:ext cx="6943328" cy="42557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2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MX" b="1" dirty="0" smtClean="0"/>
              <a:t>IPCC </a:t>
            </a:r>
            <a:r>
              <a:rPr lang="es-MX" b="1" dirty="0" err="1" smtClean="0"/>
              <a:t>Fifth</a:t>
            </a:r>
            <a:r>
              <a:rPr lang="es-MX" b="1" dirty="0"/>
              <a:t> </a:t>
            </a:r>
            <a:r>
              <a:rPr lang="es-MX" b="1" dirty="0" smtClean="0"/>
              <a:t>Assessment: </a:t>
            </a:r>
            <a:r>
              <a:rPr lang="en-US" b="1" dirty="0"/>
              <a:t>Freshwater Resources</a:t>
            </a:r>
            <a:endParaRPr lang="es-E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81000" y="1257300"/>
            <a:ext cx="81534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en-US" sz="2000" dirty="0" smtClean="0">
                <a:solidFill>
                  <a:schemeClr val="tx2"/>
                </a:solidFill>
              </a:rPr>
              <a:t>Agriculture</a:t>
            </a: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en-US" sz="2000" dirty="0" smtClean="0">
                <a:solidFill>
                  <a:schemeClr val="tx2"/>
                </a:solidFill>
              </a:rPr>
              <a:t>Energy production</a:t>
            </a: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en-US" sz="2000" dirty="0" smtClean="0">
                <a:solidFill>
                  <a:schemeClr val="tx2"/>
                </a:solidFill>
              </a:rPr>
              <a:t>Municipal services</a:t>
            </a: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en-US" sz="2000" dirty="0" smtClean="0">
                <a:solidFill>
                  <a:schemeClr val="tx2"/>
                </a:solidFill>
              </a:rPr>
              <a:t>Freshwater ecosystems</a:t>
            </a: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en-US" sz="2000" dirty="0" smtClean="0">
                <a:solidFill>
                  <a:schemeClr val="tx2"/>
                </a:solidFill>
              </a:rPr>
              <a:t>Various other uses</a:t>
            </a:r>
            <a:endParaRPr lang="en-US" sz="2000" dirty="0">
              <a:solidFill>
                <a:schemeClr val="tx2"/>
              </a:solidFill>
            </a:endParaRPr>
          </a:p>
        </p:txBody>
      </p:sp>
      <p:pic>
        <p:nvPicPr>
          <p:cNvPr id="7170" name="Picture 2" descr="https://www.e-education.psu.edu/drupal6/files/geog438w/images/module3/module3_climate-change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1" y="1058141"/>
            <a:ext cx="5355167" cy="3614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0236" y="704896"/>
            <a:ext cx="85172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3"/>
                </a:solidFill>
              </a:rPr>
              <a:t>How will the availability of water resources be affected by climate change</a:t>
            </a:r>
            <a:r>
              <a:rPr lang="en-US" sz="2000" b="1" dirty="0" smtClean="0">
                <a:solidFill>
                  <a:schemeClr val="accent3"/>
                </a:solidFill>
              </a:rPr>
              <a:t>?</a:t>
            </a:r>
            <a:endParaRPr lang="en-US" sz="2000" b="1" dirty="0">
              <a:solidFill>
                <a:schemeClr val="accent3"/>
              </a:solidFill>
            </a:endParaRPr>
          </a:p>
        </p:txBody>
      </p:sp>
      <p:pic>
        <p:nvPicPr>
          <p:cNvPr id="8" name="Image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5414" y="541504"/>
            <a:ext cx="9127724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571087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51520" y="4095750"/>
            <a:ext cx="8712968" cy="722412"/>
          </a:xfrm>
          <a:prstGeom prst="rect">
            <a:avLst/>
          </a:prstGeom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2000" b="1" kern="0" dirty="0" smtClean="0">
                <a:solidFill>
                  <a:srgbClr val="1F497D"/>
                </a:solidFill>
                <a:latin typeface="Arial" panose="020B0604020202020204" pitchFamily="34" charset="0"/>
                <a:ea typeface="ＭＳ Ｐゴシック" pitchFamily="25" charset="-128"/>
                <a:cs typeface="Arial" panose="020B0604020202020204" pitchFamily="34" charset="0"/>
              </a:rPr>
              <a:t>Earth System Science. </a:t>
            </a:r>
            <a:r>
              <a:rPr lang="de-DE" sz="2000" kern="0" dirty="0" smtClean="0">
                <a:solidFill>
                  <a:srgbClr val="1F497D"/>
                </a:solidFill>
                <a:latin typeface="Arial" panose="020B0604020202020204" pitchFamily="34" charset="0"/>
                <a:ea typeface="ＭＳ Ｐゴシック" pitchFamily="25" charset="-128"/>
                <a:cs typeface="Arial" panose="020B0604020202020204" pitchFamily="34" charset="0"/>
              </a:rPr>
              <a:t>Only </a:t>
            </a:r>
            <a:r>
              <a:rPr lang="de-DE" sz="2000" kern="0" dirty="0" smtClean="0">
                <a:solidFill>
                  <a:schemeClr val="accent3"/>
                </a:solidFill>
                <a:latin typeface="Arial" panose="020B0604020202020204" pitchFamily="34" charset="0"/>
                <a:ea typeface="ＭＳ Ｐゴシック" pitchFamily="25" charset="-128"/>
                <a:cs typeface="Arial" panose="020B0604020202020204" pitchFamily="34" charset="0"/>
              </a:rPr>
              <a:t>integrated </a:t>
            </a:r>
            <a:r>
              <a:rPr lang="de-DE" sz="2000" kern="0" dirty="0">
                <a:solidFill>
                  <a:schemeClr val="accent3"/>
                </a:solidFill>
                <a:latin typeface="Arial" panose="020B0604020202020204" pitchFamily="34" charset="0"/>
                <a:ea typeface="ＭＳ Ｐゴシック" pitchFamily="25" charset="-128"/>
                <a:cs typeface="Arial" panose="020B0604020202020204" pitchFamily="34" charset="0"/>
              </a:rPr>
              <a:t>frameworks </a:t>
            </a:r>
            <a:r>
              <a:rPr lang="de-DE" sz="2000" kern="0" dirty="0" smtClean="0">
                <a:solidFill>
                  <a:schemeClr val="accent3"/>
                </a:solidFill>
                <a:latin typeface="Arial" panose="020B0604020202020204" pitchFamily="34" charset="0"/>
                <a:ea typeface="ＭＳ Ｐゴシック" pitchFamily="25" charset="-128"/>
                <a:cs typeface="Arial" panose="020B0604020202020204" pitchFamily="34" charset="0"/>
              </a:rPr>
              <a:t>that embed humans </a:t>
            </a:r>
            <a:r>
              <a:rPr lang="de-DE" sz="2000" kern="0" dirty="0" smtClean="0">
                <a:solidFill>
                  <a:srgbClr val="1F497D"/>
                </a:solidFill>
                <a:latin typeface="Arial" panose="020B0604020202020204" pitchFamily="34" charset="0"/>
                <a:ea typeface="ＭＳ Ｐゴシック" pitchFamily="25" charset="-128"/>
                <a:cs typeface="Arial" panose="020B0604020202020204" pitchFamily="34" charset="0"/>
              </a:rPr>
              <a:t>explicitly will  </a:t>
            </a:r>
            <a:r>
              <a:rPr lang="de-DE" sz="2000" kern="0" dirty="0">
                <a:solidFill>
                  <a:srgbClr val="1F497D"/>
                </a:solidFill>
                <a:latin typeface="Arial" panose="020B0604020202020204" pitchFamily="34" charset="0"/>
                <a:ea typeface="ＭＳ Ｐゴシック" pitchFamily="25" charset="-128"/>
                <a:cs typeface="Arial" panose="020B0604020202020204" pitchFamily="34" charset="0"/>
              </a:rPr>
              <a:t>enable us to </a:t>
            </a:r>
            <a:r>
              <a:rPr lang="de-DE" sz="2000" kern="0" dirty="0" smtClean="0">
                <a:solidFill>
                  <a:srgbClr val="1F497D"/>
                </a:solidFill>
                <a:latin typeface="Arial" panose="020B0604020202020204" pitchFamily="34" charset="0"/>
                <a:ea typeface="ＭＳ Ｐゴシック" pitchFamily="25" charset="-128"/>
                <a:cs typeface="Arial" panose="020B0604020202020204" pitchFamily="34" charset="0"/>
              </a:rPr>
              <a:t>manage water cycle dynamics to prevent or solve the </a:t>
            </a:r>
            <a:r>
              <a:rPr lang="de-DE" sz="2000" kern="0" dirty="0" err="1" smtClean="0">
                <a:solidFill>
                  <a:srgbClr val="1F497D"/>
                </a:solidFill>
                <a:latin typeface="Arial" panose="020B0604020202020204" pitchFamily="34" charset="0"/>
                <a:ea typeface="ＭＳ Ｐゴシック" pitchFamily="25" charset="-128"/>
                <a:cs typeface="Arial" panose="020B0604020202020204" pitchFamily="34" charset="0"/>
              </a:rPr>
              <a:t>water</a:t>
            </a:r>
            <a:r>
              <a:rPr lang="de-DE" sz="2000" kern="0" dirty="0" smtClean="0">
                <a:solidFill>
                  <a:srgbClr val="1F497D"/>
                </a:solidFill>
                <a:latin typeface="Arial" panose="020B0604020202020204" pitchFamily="34" charset="0"/>
                <a:ea typeface="ＭＳ Ｐゴシック" pitchFamily="25" charset="-128"/>
                <a:cs typeface="Arial" panose="020B0604020202020204" pitchFamily="34" charset="0"/>
              </a:rPr>
              <a:t> </a:t>
            </a:r>
            <a:r>
              <a:rPr lang="de-DE" sz="2000" kern="0" dirty="0" err="1" smtClean="0">
                <a:solidFill>
                  <a:srgbClr val="1F497D"/>
                </a:solidFill>
                <a:latin typeface="Arial" panose="020B0604020202020204" pitchFamily="34" charset="0"/>
                <a:ea typeface="ＭＳ Ｐゴシック" pitchFamily="25" charset="-128"/>
                <a:cs typeface="Arial" panose="020B0604020202020204" pitchFamily="34" charset="0"/>
              </a:rPr>
              <a:t>crisis</a:t>
            </a:r>
            <a:r>
              <a:rPr lang="de-DE" sz="2000" kern="0" dirty="0" smtClean="0">
                <a:solidFill>
                  <a:srgbClr val="1F497D"/>
                </a:solidFill>
                <a:latin typeface="Arial" panose="020B0604020202020204" pitchFamily="34" charset="0"/>
                <a:ea typeface="ＭＳ Ｐゴシック" pitchFamily="25" charset="-128"/>
                <a:cs typeface="Arial" panose="020B0604020202020204" pitchFamily="34" charset="0"/>
              </a:rPr>
              <a:t>.</a:t>
            </a:r>
            <a:endParaRPr lang="de-DE" sz="2000" kern="0" dirty="0">
              <a:solidFill>
                <a:srgbClr val="1F497D"/>
              </a:solidFill>
              <a:latin typeface="Arial" panose="020B0604020202020204" pitchFamily="34" charset="0"/>
              <a:ea typeface="ＭＳ Ｐゴシック" pitchFamily="25" charset="-128"/>
              <a:cs typeface="Arial" panose="020B0604020202020204" pitchFamily="34" charset="0"/>
            </a:endParaRPr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562788"/>
            <a:ext cx="4668744" cy="3683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le 4"/>
          <p:cNvSpPr>
            <a:spLocks/>
          </p:cNvSpPr>
          <p:nvPr/>
        </p:nvSpPr>
        <p:spPr bwMode="auto">
          <a:xfrm>
            <a:off x="-11692" y="0"/>
            <a:ext cx="9155610" cy="54006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</a:pPr>
            <a:r>
              <a:rPr lang="en-US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Hydrology is not just the study of water!!!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127694" y="4853947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1F497D"/>
                </a:solidFill>
              </a:rPr>
              <a:t>Shivapalan</a:t>
            </a:r>
            <a:r>
              <a:rPr lang="en-US" dirty="0" smtClean="0">
                <a:solidFill>
                  <a:srgbClr val="1F497D"/>
                </a:solidFill>
              </a:rPr>
              <a:t>, 2010</a:t>
            </a:r>
            <a:endParaRPr lang="en-US" dirty="0">
              <a:solidFill>
                <a:srgbClr val="1F497D"/>
              </a:solidFill>
            </a:endParaRPr>
          </a:p>
        </p:txBody>
      </p:sp>
      <p:pic>
        <p:nvPicPr>
          <p:cNvPr id="6" name="Picture 5" descr="C:\Users\b_jimenez\AppData\Local\Microsoft\Windows\Temporary Internet Files\Content.Outlook\7GTNCVAW\8 (3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1" y="30101"/>
            <a:ext cx="982673" cy="41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5414" y="541504"/>
            <a:ext cx="9127724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376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571440"/>
            <a:ext cx="8136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3"/>
                </a:solidFill>
              </a:rPr>
              <a:t>How should water management be modified in the face of climate change?</a:t>
            </a:r>
            <a:endParaRPr lang="en-GB" sz="2000" b="1" dirty="0">
              <a:solidFill>
                <a:schemeClr val="accent3"/>
              </a:solidFill>
            </a:endParaRPr>
          </a:p>
        </p:txBody>
      </p:sp>
      <p:pic>
        <p:nvPicPr>
          <p:cNvPr id="3" name="Picture 2" descr="C:\Users\b_jimenez\AppData\Local\Microsoft\Windows\Temporary Internet Files\Content.Outlook\7GTNCVAW\8 (3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1" y="30101"/>
            <a:ext cx="982673" cy="41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81708" y="99885"/>
            <a:ext cx="7312892" cy="346249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>
              <a:spcBef>
                <a:spcPct val="0"/>
              </a:spcBef>
              <a:buNone/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IPCC Fifth Assessment: Adaptation and Managing Risks</a:t>
            </a:r>
            <a:endParaRPr lang="en-GB" dirty="0"/>
          </a:p>
        </p:txBody>
      </p:sp>
      <p:sp>
        <p:nvSpPr>
          <p:cNvPr id="30" name="Rectangle 29"/>
          <p:cNvSpPr/>
          <p:nvPr/>
        </p:nvSpPr>
        <p:spPr>
          <a:xfrm>
            <a:off x="841816" y="928732"/>
            <a:ext cx="7574320" cy="271418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45720" tIns="45720" rIns="45720" bIns="45720" numCol="1" spcCol="1270" anchor="ctr" anchorCtr="0">
            <a:noAutofit/>
          </a:bodyPr>
          <a:lstStyle/>
          <a:p>
            <a:pPr lvl="0" algn="ctr" defTabSz="5334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b="1" i="1" kern="1200" dirty="0" smtClean="0">
                <a:solidFill>
                  <a:schemeClr val="tx2"/>
                </a:solidFill>
              </a:rPr>
              <a:t>Long-term planning (over several decades) is needed for a future that is highly uncertain</a:t>
            </a:r>
            <a:endParaRPr lang="en-GB" sz="1600" b="1" i="1" kern="1200" dirty="0">
              <a:solidFill>
                <a:schemeClr val="tx2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181600" y="2114550"/>
            <a:ext cx="3276600" cy="2139286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9050" tIns="19050" rIns="19050" bIns="19050" numCol="1" spcCol="1270" anchor="ctr" anchorCtr="0">
            <a:noAutofit/>
          </a:bodyPr>
          <a:lstStyle/>
          <a:p>
            <a:pPr marL="285750" indent="-285750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Blip>
                <a:blip r:embed="rId3"/>
              </a:buBlip>
            </a:pPr>
            <a:r>
              <a:rPr lang="en-US" sz="1400" b="1" dirty="0">
                <a:solidFill>
                  <a:schemeClr val="accent3"/>
                </a:solidFill>
              </a:rPr>
              <a:t>Policies to evolve progressively</a:t>
            </a:r>
            <a:r>
              <a:rPr lang="en-US" sz="1400" dirty="0">
                <a:solidFill>
                  <a:schemeClr val="tx2"/>
                </a:solidFill>
              </a:rPr>
              <a:t>, thus building on—rather than losing the value of—previous </a:t>
            </a:r>
            <a:r>
              <a:rPr lang="en-US" sz="1400" dirty="0" smtClean="0">
                <a:solidFill>
                  <a:schemeClr val="tx2"/>
                </a:solidFill>
              </a:rPr>
              <a:t>investments</a:t>
            </a:r>
          </a:p>
          <a:p>
            <a:pPr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400" kern="1200" dirty="0" smtClean="0">
              <a:solidFill>
                <a:schemeClr val="tx2"/>
              </a:solidFill>
            </a:endParaRPr>
          </a:p>
          <a:p>
            <a:pPr marL="285750" lvl="0" indent="-285750" defTabSz="2222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Blip>
                <a:blip r:embed="rId3"/>
              </a:buBlip>
            </a:pPr>
            <a:r>
              <a:rPr lang="en-US" sz="1400" b="1" kern="1200" dirty="0" smtClean="0">
                <a:solidFill>
                  <a:schemeClr val="accent3"/>
                </a:solidFill>
              </a:rPr>
              <a:t>Restoring and protecting </a:t>
            </a:r>
            <a:r>
              <a:rPr lang="en-US" sz="1400" kern="1200" dirty="0" smtClean="0">
                <a:solidFill>
                  <a:schemeClr val="tx2"/>
                </a:solidFill>
              </a:rPr>
              <a:t>freshwater habitats</a:t>
            </a:r>
            <a:br>
              <a:rPr lang="en-US" sz="1400" kern="1200" dirty="0" smtClean="0">
                <a:solidFill>
                  <a:schemeClr val="tx2"/>
                </a:solidFill>
              </a:rPr>
            </a:br>
            <a:endParaRPr lang="en-US" sz="1400" kern="1200" dirty="0" smtClean="0">
              <a:solidFill>
                <a:schemeClr val="tx2"/>
              </a:solidFill>
            </a:endParaRPr>
          </a:p>
          <a:p>
            <a:pPr marL="285750" indent="-285750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Blip>
                <a:blip r:embed="rId3"/>
              </a:buBlip>
            </a:pPr>
            <a:r>
              <a:rPr lang="en-US" sz="1400" dirty="0">
                <a:solidFill>
                  <a:schemeClr val="tx2"/>
                </a:solidFill>
              </a:rPr>
              <a:t>Adaptive </a:t>
            </a:r>
            <a:r>
              <a:rPr lang="en-US" sz="1400" dirty="0" smtClean="0">
                <a:solidFill>
                  <a:schemeClr val="tx2"/>
                </a:solidFill>
              </a:rPr>
              <a:t>measures</a:t>
            </a:r>
            <a:endParaRPr lang="en-GB" sz="1400" dirty="0">
              <a:solidFill>
                <a:schemeClr val="tx2"/>
              </a:solidFill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999472" y="1276350"/>
            <a:ext cx="6925329" cy="800100"/>
            <a:chOff x="770871" y="5063097"/>
            <a:chExt cx="7458729" cy="1337703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04783" y="5065406"/>
              <a:ext cx="1932305" cy="1335392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>
              <a:off x="770871" y="5063097"/>
              <a:ext cx="7458729" cy="1337703"/>
              <a:chOff x="770871" y="5063097"/>
              <a:chExt cx="7458729" cy="1337703"/>
            </a:xfrm>
          </p:grpSpPr>
          <p:sp>
            <p:nvSpPr>
              <p:cNvPr id="19" name="Rectangle 18"/>
              <p:cNvSpPr/>
              <p:nvPr/>
            </p:nvSpPr>
            <p:spPr>
              <a:xfrm>
                <a:off x="770871" y="5063097"/>
                <a:ext cx="1698706" cy="1337703"/>
              </a:xfrm>
              <a:prstGeom prst="rect">
                <a:avLst/>
              </a:prstGeom>
              <a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 l="-14000" r="-14000"/>
                </a:stretch>
              </a:blip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tint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>
                  <a:hueOff val="0"/>
                  <a:satOff val="0"/>
                  <a:lumOff val="0"/>
                  <a:alphaOff val="0"/>
                </a:schemeClr>
              </a:fontRef>
            </p:style>
          </p:sp>
          <p:pic>
            <p:nvPicPr>
              <p:cNvPr id="32" name="Picture 31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15683" y="5065406"/>
                <a:ext cx="1689100" cy="1335392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37088" y="5063097"/>
                <a:ext cx="2192512" cy="1337701"/>
              </a:xfrm>
              <a:prstGeom prst="rect">
                <a:avLst/>
              </a:prstGeom>
            </p:spPr>
          </p:pic>
        </p:grpSp>
      </p:grpSp>
      <p:sp>
        <p:nvSpPr>
          <p:cNvPr id="37" name="TextBox 36"/>
          <p:cNvSpPr txBox="1"/>
          <p:nvPr/>
        </p:nvSpPr>
        <p:spPr>
          <a:xfrm>
            <a:off x="855671" y="2190750"/>
            <a:ext cx="38862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Blip>
                <a:blip r:embed="rId3"/>
              </a:buBlip>
            </a:pPr>
            <a:r>
              <a:rPr lang="en-US" sz="1400" dirty="0">
                <a:solidFill>
                  <a:schemeClr val="tx2"/>
                </a:solidFill>
              </a:rPr>
              <a:t>A </a:t>
            </a:r>
            <a:r>
              <a:rPr lang="en-US" sz="1400" b="1" dirty="0">
                <a:solidFill>
                  <a:schemeClr val="accent3"/>
                </a:solidFill>
              </a:rPr>
              <a:t>flexible portfolio of solutions </a:t>
            </a:r>
            <a:r>
              <a:rPr lang="en-US" sz="1400" dirty="0">
                <a:solidFill>
                  <a:schemeClr val="tx2"/>
                </a:solidFill>
              </a:rPr>
              <a:t>that produces benefits regardless of the impacts of climate change (“low-regret” solutions) and that can be implemented adaptively </a:t>
            </a:r>
            <a:endParaRPr lang="en-GB" sz="1400" dirty="0">
              <a:solidFill>
                <a:schemeClr val="tx2"/>
              </a:solidFill>
            </a:endParaRPr>
          </a:p>
          <a:p>
            <a:pPr marL="285750" indent="-285750">
              <a:buBlip>
                <a:blip r:embed="rId3"/>
              </a:buBlip>
            </a:pPr>
            <a:endParaRPr lang="en-US" sz="1400" dirty="0" smtClean="0">
              <a:solidFill>
                <a:schemeClr val="tx2"/>
              </a:solidFill>
            </a:endParaRPr>
          </a:p>
          <a:p>
            <a:pPr marL="285750" indent="-285750">
              <a:buBlip>
                <a:blip r:embed="rId3"/>
              </a:buBlip>
            </a:pPr>
            <a:r>
              <a:rPr lang="en-US" sz="1400" dirty="0" smtClean="0">
                <a:solidFill>
                  <a:schemeClr val="tx2"/>
                </a:solidFill>
              </a:rPr>
              <a:t>Policy </a:t>
            </a:r>
            <a:r>
              <a:rPr lang="en-US" sz="1400" dirty="0">
                <a:solidFill>
                  <a:schemeClr val="tx2"/>
                </a:solidFill>
              </a:rPr>
              <a:t>approaches for adaptation and mitigation, technology and </a:t>
            </a:r>
            <a:r>
              <a:rPr lang="en-US" sz="1400" b="1" dirty="0" smtClean="0">
                <a:solidFill>
                  <a:schemeClr val="accent3"/>
                </a:solidFill>
              </a:rPr>
              <a:t>finance</a:t>
            </a:r>
            <a:r>
              <a:rPr lang="en-GB" sz="1400" b="1" dirty="0">
                <a:solidFill>
                  <a:schemeClr val="accent3"/>
                </a:solidFill>
              </a:rPr>
              <a:t> </a:t>
            </a:r>
            <a:r>
              <a:rPr lang="en-US" sz="1400" b="1" dirty="0" smtClean="0">
                <a:solidFill>
                  <a:schemeClr val="accent3"/>
                </a:solidFill>
              </a:rPr>
              <a:t>International </a:t>
            </a:r>
            <a:r>
              <a:rPr lang="en-US" sz="1400" b="1" dirty="0">
                <a:solidFill>
                  <a:schemeClr val="accent3"/>
                </a:solidFill>
              </a:rPr>
              <a:t>cooperation </a:t>
            </a:r>
            <a:endParaRPr lang="en-US" sz="1400" b="1" dirty="0" smtClean="0">
              <a:solidFill>
                <a:schemeClr val="accent3"/>
              </a:solidFill>
            </a:endParaRPr>
          </a:p>
          <a:p>
            <a:pPr marL="285750" lvl="0" indent="-285750">
              <a:buBlip>
                <a:blip r:embed="rId3"/>
              </a:buBlip>
            </a:pPr>
            <a:endParaRPr lang="en-US" sz="1400" dirty="0" smtClean="0">
              <a:solidFill>
                <a:schemeClr val="tx2"/>
              </a:solidFill>
            </a:endParaRPr>
          </a:p>
          <a:p>
            <a:pPr marL="285750" lvl="0" indent="-285750">
              <a:buBlip>
                <a:blip r:embed="rId3"/>
              </a:buBlip>
            </a:pPr>
            <a:r>
              <a:rPr lang="en-US" sz="1400" b="1" dirty="0" smtClean="0">
                <a:solidFill>
                  <a:schemeClr val="accent3"/>
                </a:solidFill>
              </a:rPr>
              <a:t>Policy </a:t>
            </a:r>
            <a:r>
              <a:rPr lang="en-US" sz="1400" b="1" dirty="0">
                <a:solidFill>
                  <a:schemeClr val="accent3"/>
                </a:solidFill>
              </a:rPr>
              <a:t>linkages among regional, national, and sub-national </a:t>
            </a:r>
            <a:r>
              <a:rPr lang="en-US" sz="1400" dirty="0">
                <a:solidFill>
                  <a:schemeClr val="tx2"/>
                </a:solidFill>
              </a:rPr>
              <a:t>climate policies offer potential climate change mitigation </a:t>
            </a:r>
            <a:r>
              <a:rPr lang="en-US" sz="1400" dirty="0" smtClean="0">
                <a:solidFill>
                  <a:schemeClr val="tx2"/>
                </a:solidFill>
              </a:rPr>
              <a:t>benefits </a:t>
            </a:r>
          </a:p>
        </p:txBody>
      </p:sp>
      <p:pic>
        <p:nvPicPr>
          <p:cNvPr id="15" name="Image 6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5414" y="541504"/>
            <a:ext cx="9127724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389832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"/>
          <p:cNvSpPr txBox="1">
            <a:spLocks/>
          </p:cNvSpPr>
          <p:nvPr/>
        </p:nvSpPr>
        <p:spPr>
          <a:xfrm>
            <a:off x="0" y="57150"/>
            <a:ext cx="5724128" cy="42557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2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MX" b="1" dirty="0"/>
              <a:t>Delivering responses: IHP-VIII (2014-2021)</a:t>
            </a:r>
            <a:endParaRPr lang="es-ES" b="1" dirty="0"/>
          </a:p>
        </p:txBody>
      </p:sp>
      <p:sp>
        <p:nvSpPr>
          <p:cNvPr id="10" name="Flecha circular 9"/>
          <p:cNvSpPr/>
          <p:nvPr/>
        </p:nvSpPr>
        <p:spPr>
          <a:xfrm rot="14582979">
            <a:off x="4330604" y="238271"/>
            <a:ext cx="3694106" cy="4814188"/>
          </a:xfrm>
          <a:prstGeom prst="circularArrow">
            <a:avLst>
              <a:gd name="adj1" fmla="val 4668"/>
              <a:gd name="adj2" fmla="val 539391"/>
              <a:gd name="adj3" fmla="val 12779295"/>
              <a:gd name="adj4" fmla="val 19318231"/>
              <a:gd name="adj5" fmla="val 4847"/>
            </a:avLst>
          </a:prstGeom>
          <a:solidFill>
            <a:schemeClr val="tx2"/>
          </a:solidFill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2">
            <a:schemeClr val="accent5">
              <a:tint val="55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1" name="Agrupar 10"/>
          <p:cNvGrpSpPr/>
          <p:nvPr/>
        </p:nvGrpSpPr>
        <p:grpSpPr>
          <a:xfrm>
            <a:off x="539552" y="1044795"/>
            <a:ext cx="3827740" cy="1351819"/>
            <a:chOff x="283767" y="216019"/>
            <a:chExt cx="3827740" cy="2006280"/>
          </a:xfrm>
          <a:solidFill>
            <a:schemeClr val="bg1">
              <a:lumMod val="95000"/>
            </a:schemeClr>
          </a:solidFill>
        </p:grpSpPr>
        <p:sp>
          <p:nvSpPr>
            <p:cNvPr id="21" name="Rectángulo redondeado 20"/>
            <p:cNvSpPr/>
            <p:nvPr/>
          </p:nvSpPr>
          <p:spPr>
            <a:xfrm>
              <a:off x="283767" y="216019"/>
              <a:ext cx="3827740" cy="2006280"/>
            </a:xfrm>
            <a:prstGeom prst="roundRect">
              <a:avLst/>
            </a:prstGeom>
            <a:grpFill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shade val="5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shade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Rectángulo 21"/>
            <p:cNvSpPr/>
            <p:nvPr/>
          </p:nvSpPr>
          <p:spPr>
            <a:xfrm>
              <a:off x="407637" y="313958"/>
              <a:ext cx="3631862" cy="181040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11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sz="2000" kern="1200" dirty="0" err="1" smtClean="0">
                  <a:solidFill>
                    <a:schemeClr val="tx2"/>
                  </a:solidFill>
                </a:rPr>
                <a:t>IPCC’s</a:t>
              </a:r>
              <a:r>
                <a:rPr lang="fr-FR" sz="2000" kern="1200" dirty="0" smtClean="0">
                  <a:solidFill>
                    <a:schemeClr val="tx2"/>
                  </a:solidFill>
                </a:rPr>
                <a:t> </a:t>
              </a:r>
              <a:r>
                <a:rPr lang="fr-FR" sz="2000" kern="1200" dirty="0" err="1" smtClean="0">
                  <a:solidFill>
                    <a:schemeClr val="tx2"/>
                  </a:solidFill>
                </a:rPr>
                <a:t>Fifth</a:t>
              </a:r>
              <a:r>
                <a:rPr lang="fr-FR" sz="2000" kern="1200" dirty="0" smtClean="0">
                  <a:solidFill>
                    <a:schemeClr val="tx2"/>
                  </a:solidFill>
                </a:rPr>
                <a:t> </a:t>
              </a:r>
              <a:r>
                <a:rPr lang="fr-FR" sz="2000" kern="1200" dirty="0" err="1" smtClean="0">
                  <a:solidFill>
                    <a:schemeClr val="tx2"/>
                  </a:solidFill>
                </a:rPr>
                <a:t>Assessment</a:t>
              </a:r>
              <a:r>
                <a:rPr lang="fr-FR" sz="2000" kern="1200" dirty="0" smtClean="0">
                  <a:solidFill>
                    <a:schemeClr val="tx2"/>
                  </a:solidFill>
                </a:rPr>
                <a:t> Report WG-2 on Impacts, Adaptation  and </a:t>
              </a:r>
              <a:r>
                <a:rPr lang="fr-FR" sz="2000" kern="1200" dirty="0" err="1" smtClean="0">
                  <a:solidFill>
                    <a:schemeClr val="tx2"/>
                  </a:solidFill>
                </a:rPr>
                <a:t>Vulnerability</a:t>
              </a:r>
              <a:r>
                <a:rPr lang="fr-FR" sz="2000" kern="1200" dirty="0" smtClean="0">
                  <a:solidFill>
                    <a:schemeClr val="tx2"/>
                  </a:solidFill>
                </a:rPr>
                <a:t> (AR5)  2014: </a:t>
              </a:r>
              <a:r>
                <a:rPr lang="fr-FR" sz="2000" b="1" kern="1200" dirty="0" err="1" smtClean="0">
                  <a:solidFill>
                    <a:schemeClr val="tx2"/>
                  </a:solidFill>
                </a:rPr>
                <a:t>Risks</a:t>
              </a:r>
              <a:r>
                <a:rPr lang="fr-FR" sz="2000" b="1" kern="1200" dirty="0" smtClean="0">
                  <a:solidFill>
                    <a:schemeClr val="tx2"/>
                  </a:solidFill>
                </a:rPr>
                <a:t> and Challenges</a:t>
              </a:r>
              <a:endParaRPr lang="es-ES" sz="2000" kern="1200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12" name="Agrupar 11"/>
          <p:cNvGrpSpPr/>
          <p:nvPr/>
        </p:nvGrpSpPr>
        <p:grpSpPr>
          <a:xfrm>
            <a:off x="5004048" y="936783"/>
            <a:ext cx="3740548" cy="1240688"/>
            <a:chOff x="4914522" y="926224"/>
            <a:chExt cx="3740548" cy="1870275"/>
          </a:xfrm>
          <a:solidFill>
            <a:schemeClr val="bg1">
              <a:lumMod val="95000"/>
            </a:schemeClr>
          </a:solidFill>
        </p:grpSpPr>
        <p:sp>
          <p:nvSpPr>
            <p:cNvPr id="19" name="Rectángulo redondeado 18"/>
            <p:cNvSpPr/>
            <p:nvPr/>
          </p:nvSpPr>
          <p:spPr>
            <a:xfrm>
              <a:off x="4914522" y="926224"/>
              <a:ext cx="3740548" cy="1870275"/>
            </a:xfrm>
            <a:prstGeom prst="roundRect">
              <a:avLst/>
            </a:prstGeom>
            <a:grpFill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shade val="50000"/>
                <a:hueOff val="126486"/>
                <a:satOff val="-2798"/>
                <a:lumOff val="20993"/>
                <a:alphaOff val="0"/>
              </a:schemeClr>
            </a:fillRef>
            <a:effectRef idx="2">
              <a:schemeClr val="accent5">
                <a:shade val="50000"/>
                <a:hueOff val="126486"/>
                <a:satOff val="-2798"/>
                <a:lumOff val="2099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ectángulo 19"/>
            <p:cNvSpPr/>
            <p:nvPr/>
          </p:nvSpPr>
          <p:spPr>
            <a:xfrm>
              <a:off x="5028980" y="1007635"/>
              <a:ext cx="3557950" cy="168767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i="1" kern="1200" dirty="0" smtClean="0">
                  <a:solidFill>
                    <a:schemeClr val="tx2"/>
                  </a:solidFill>
                </a:rPr>
                <a:t>IHP-VIII (2014-2021): </a:t>
              </a:r>
            </a:p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i="1" kern="1200" dirty="0" smtClean="0">
                  <a:solidFill>
                    <a:schemeClr val="tx2"/>
                  </a:solidFill>
                </a:rPr>
                <a:t>Water security: Responses to local, regional and global challenges</a:t>
              </a:r>
              <a:endParaRPr lang="es-ES" sz="2000" kern="1200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13" name="Agrupar 12"/>
          <p:cNvGrpSpPr/>
          <p:nvPr/>
        </p:nvGrpSpPr>
        <p:grpSpPr>
          <a:xfrm>
            <a:off x="5724128" y="2935005"/>
            <a:ext cx="2808312" cy="1044365"/>
            <a:chOff x="4368293" y="648590"/>
            <a:chExt cx="2885346" cy="1608510"/>
          </a:xfrm>
          <a:solidFill>
            <a:schemeClr val="bg1">
              <a:lumMod val="95000"/>
            </a:schemeClr>
          </a:solidFill>
        </p:grpSpPr>
        <p:sp>
          <p:nvSpPr>
            <p:cNvPr id="17" name="Rectángulo redondeado 16"/>
            <p:cNvSpPr/>
            <p:nvPr/>
          </p:nvSpPr>
          <p:spPr>
            <a:xfrm>
              <a:off x="4368293" y="648590"/>
              <a:ext cx="2885346" cy="1608510"/>
            </a:xfrm>
            <a:prstGeom prst="roundRect">
              <a:avLst/>
            </a:prstGeom>
            <a:grpFill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shade val="50000"/>
                <a:hueOff val="252972"/>
                <a:satOff val="-5595"/>
                <a:lumOff val="41987"/>
                <a:alphaOff val="0"/>
              </a:schemeClr>
            </a:fillRef>
            <a:effectRef idx="2">
              <a:schemeClr val="accent5">
                <a:shade val="50000"/>
                <a:hueOff val="252972"/>
                <a:satOff val="-5595"/>
                <a:lumOff val="4198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ctángulo 17"/>
            <p:cNvSpPr/>
            <p:nvPr/>
          </p:nvSpPr>
          <p:spPr>
            <a:xfrm>
              <a:off x="4442276" y="731769"/>
              <a:ext cx="2728304" cy="145146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dirty="0" smtClean="0">
                  <a:solidFill>
                    <a:schemeClr val="tx2"/>
                  </a:solidFill>
                </a:rPr>
                <a:t>IHP contributing to SDGs mainly :</a:t>
              </a:r>
              <a:endParaRPr lang="es-ES" sz="2000" kern="1200" dirty="0">
                <a:solidFill>
                  <a:schemeClr val="tx2"/>
                </a:solidFill>
              </a:endParaRPr>
            </a:p>
          </p:txBody>
        </p:sp>
      </p:grpSp>
      <p:sp>
        <p:nvSpPr>
          <p:cNvPr id="15" name="Rectángulo redondeado 14"/>
          <p:cNvSpPr/>
          <p:nvPr/>
        </p:nvSpPr>
        <p:spPr>
          <a:xfrm>
            <a:off x="323528" y="2495550"/>
            <a:ext cx="4477072" cy="251460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shade val="50000"/>
              <a:hueOff val="126486"/>
              <a:satOff val="-2798"/>
              <a:lumOff val="20993"/>
              <a:alphaOff val="0"/>
            </a:schemeClr>
          </a:fillRef>
          <a:effectRef idx="2">
            <a:schemeClr val="accent5">
              <a:shade val="50000"/>
              <a:hueOff val="126486"/>
              <a:satOff val="-2798"/>
              <a:lumOff val="20993"/>
              <a:alphaOff val="0"/>
            </a:schemeClr>
          </a:effectRef>
          <a:fontRef idx="minor">
            <a:schemeClr val="lt1"/>
          </a:fontRef>
        </p:style>
      </p:sp>
      <p:pic>
        <p:nvPicPr>
          <p:cNvPr id="23" name="Picture 6" descr="https://sustainabledevelopment.un.org/content/sdgs/large/Goal-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92" y="2635145"/>
            <a:ext cx="1989199" cy="1317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0" descr="https://sustainabledevelopment.un.org/content/sdgs/large/Goal-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3562350"/>
            <a:ext cx="2019761" cy="1382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C:\Users\b_jimenez\AppData\Local\Microsoft\Windows\Temporary Internet Files\Content.Outlook\7GTNCVAW\8 (3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1924" y="57150"/>
            <a:ext cx="982673" cy="41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Image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5414" y="541504"/>
            <a:ext cx="9127724" cy="457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329" y="2647950"/>
            <a:ext cx="1819304" cy="1403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82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Wor78D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988" y="1323975"/>
            <a:ext cx="5962650" cy="313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457201" y="571500"/>
            <a:ext cx="800665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600" i="1" dirty="0">
                <a:solidFill>
                  <a:srgbClr val="FFFFFF"/>
                </a:solidFill>
                <a:latin typeface="Verdana" pitchFamily="34" charset="0"/>
              </a:rPr>
              <a:t>Axis </a:t>
            </a:r>
            <a:r>
              <a:rPr lang="en-US" altLang="en-US" sz="1600" i="1" dirty="0">
                <a:solidFill>
                  <a:schemeClr val="tx2"/>
                </a:solidFill>
                <a:latin typeface="+mn-lt"/>
              </a:rPr>
              <a:t>I</a:t>
            </a:r>
            <a:r>
              <a:rPr lang="en-US" altLang="en-US" sz="1600" i="1" dirty="0" smtClean="0">
                <a:solidFill>
                  <a:schemeClr val="tx2"/>
                </a:solidFill>
                <a:latin typeface="+mn-lt"/>
              </a:rPr>
              <a:t>mprove </a:t>
            </a:r>
            <a:r>
              <a:rPr lang="en-US" altLang="en-US" sz="1600" i="1" dirty="0">
                <a:solidFill>
                  <a:schemeClr val="tx2"/>
                </a:solidFill>
                <a:latin typeface="+mn-lt"/>
              </a:rPr>
              <a:t>knowledge and innovation to address water security </a:t>
            </a:r>
            <a:r>
              <a:rPr lang="en-US" altLang="en-US" sz="1600" i="1" dirty="0" smtClean="0">
                <a:solidFill>
                  <a:schemeClr val="tx2"/>
                </a:solidFill>
                <a:latin typeface="+mn-lt"/>
              </a:rPr>
              <a:t>challenges</a:t>
            </a:r>
            <a:endParaRPr lang="en-US" altLang="en-US" sz="1600" i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-76200" y="2812256"/>
            <a:ext cx="238918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600" b="1">
                <a:solidFill>
                  <a:srgbClr val="FFFFFF"/>
                </a:solidFill>
                <a:latin typeface="Verdana" pitchFamily="34" charset="0"/>
              </a:rPr>
              <a:t>Axis 3:  Enhancing policy advice to reach water security at local, national, regional and global levels.</a:t>
            </a:r>
            <a:endParaRPr lang="en-US" altLang="en-US" sz="1600">
              <a:solidFill>
                <a:srgbClr val="FFFFFF"/>
              </a:solidFill>
              <a:latin typeface="Verdana" pitchFamily="34" charset="0"/>
            </a:endParaRPr>
          </a:p>
        </p:txBody>
      </p:sp>
      <p:pic>
        <p:nvPicPr>
          <p:cNvPr id="6153" name="Picture 10" descr="C:\Users\s_demuth\Desktop\Maro Hass\Figure IHP VIII themes (300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00" y="949037"/>
            <a:ext cx="9001000" cy="382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65261"/>
            <a:ext cx="856895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chemeClr val="accent3"/>
                </a:solidFill>
              </a:rPr>
              <a:t>IHP-VIII </a:t>
            </a:r>
            <a:r>
              <a:rPr lang="fr-FR" sz="2400" b="1" dirty="0" err="1" smtClean="0">
                <a:solidFill>
                  <a:schemeClr val="accent3"/>
                </a:solidFill>
              </a:rPr>
              <a:t>Responses</a:t>
            </a:r>
            <a:r>
              <a:rPr lang="fr-FR" sz="2400" b="1" dirty="0" smtClean="0">
                <a:solidFill>
                  <a:schemeClr val="tx2"/>
                </a:solidFill>
              </a:rPr>
              <a:t>: 6 </a:t>
            </a:r>
            <a:r>
              <a:rPr lang="fr-FR" sz="2400" b="1" dirty="0" err="1" smtClean="0">
                <a:solidFill>
                  <a:schemeClr val="tx2"/>
                </a:solidFill>
              </a:rPr>
              <a:t>Themes</a:t>
            </a:r>
            <a:r>
              <a:rPr lang="fr-FR" sz="2400" b="1" dirty="0" smtClean="0">
                <a:solidFill>
                  <a:schemeClr val="tx2"/>
                </a:solidFill>
              </a:rPr>
              <a:t>, 3 Axes 2014-2021</a:t>
            </a:r>
            <a:endParaRPr lang="fr-FR" sz="2400" b="1" dirty="0">
              <a:solidFill>
                <a:schemeClr val="tx2"/>
              </a:solidFill>
            </a:endParaRPr>
          </a:p>
        </p:txBody>
      </p:sp>
      <p:pic>
        <p:nvPicPr>
          <p:cNvPr id="9" name="Picture 2" descr="C:\Users\b_jimenez\AppData\Local\Microsoft\Windows\Temporary Internet Files\Content.Outlook\7GTNCVAW\8 (3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1" y="30101"/>
            <a:ext cx="982673" cy="41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5414" y="541504"/>
            <a:ext cx="9127724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564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3" name="Subtitle 2"/>
          <p:cNvSpPr>
            <a:spLocks noGrp="1"/>
          </p:cNvSpPr>
          <p:nvPr>
            <p:ph type="subTitle" idx="1"/>
          </p:nvPr>
        </p:nvSpPr>
        <p:spPr>
          <a:xfrm>
            <a:off x="3733800" y="685801"/>
            <a:ext cx="2217738" cy="1070372"/>
          </a:xfrm>
        </p:spPr>
        <p:txBody>
          <a:bodyPr/>
          <a:lstStyle/>
          <a:p>
            <a:endParaRPr lang="fr-FR" altLang="fr-FR" sz="2800" b="1" smtClean="0">
              <a:solidFill>
                <a:srgbClr val="06436B"/>
              </a:solidFill>
            </a:endParaRPr>
          </a:p>
          <a:p>
            <a:endParaRPr lang="fr-FR" altLang="fr-FR" sz="2800" b="1" smtClean="0">
              <a:solidFill>
                <a:srgbClr val="06436B"/>
              </a:solidFill>
            </a:endParaRPr>
          </a:p>
        </p:txBody>
      </p:sp>
      <p:sp>
        <p:nvSpPr>
          <p:cNvPr id="174084" name="Title 1"/>
          <p:cNvSpPr txBox="1">
            <a:spLocks/>
          </p:cNvSpPr>
          <p:nvPr/>
        </p:nvSpPr>
        <p:spPr bwMode="auto">
          <a:xfrm>
            <a:off x="0" y="1"/>
            <a:ext cx="8915400" cy="4119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b"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altLang="fr-FR" sz="2400">
                <a:solidFill>
                  <a:schemeClr val="tx2"/>
                </a:solidFill>
                <a:latin typeface="Arial" pitchFamily="34" charset="0"/>
              </a:rPr>
              <a:t>G-WADI</a:t>
            </a:r>
            <a:endParaRPr lang="en-US" altLang="fr-FR" sz="2400">
              <a:solidFill>
                <a:schemeClr val="tx2"/>
              </a:solidFill>
              <a:latin typeface="Arial" pitchFamily="34" charset="0"/>
            </a:endParaRPr>
          </a:p>
        </p:txBody>
      </p:sp>
      <p:pic>
        <p:nvPicPr>
          <p:cNvPr id="174085" name="Picture 5" descr="Captura de pantalla 2014-11-28 a la(s) 01.19.0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1" y="695325"/>
            <a:ext cx="3016249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ontent Placeholder 2"/>
          <p:cNvSpPr txBox="1">
            <a:spLocks/>
          </p:cNvSpPr>
          <p:nvPr/>
        </p:nvSpPr>
        <p:spPr bwMode="auto">
          <a:xfrm>
            <a:off x="3524912" y="1123950"/>
            <a:ext cx="5370513" cy="3236119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285750" indent="-28575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Aft>
                <a:spcPts val="300"/>
              </a:spcAft>
              <a:buClr>
                <a:schemeClr val="accent1"/>
              </a:buClr>
              <a:buFont typeface="Wingdings" pitchFamily="2" charset="2"/>
              <a:buChar char="§"/>
              <a:defRPr/>
            </a:pPr>
            <a:r>
              <a:rPr lang="en-US" altLang="fr-FR" sz="1800" dirty="0" smtClean="0">
                <a:solidFill>
                  <a:schemeClr val="tx2"/>
                </a:solidFill>
              </a:rPr>
              <a:t>Improved understanding of the characteristics of hydrological systems and water management needs in arid areas</a:t>
            </a:r>
          </a:p>
          <a:p>
            <a:pPr eaLnBrk="1" hangingPunct="1">
              <a:spcAft>
                <a:spcPts val="300"/>
              </a:spcAft>
              <a:buClr>
                <a:schemeClr val="accent1"/>
              </a:buClr>
              <a:buFont typeface="Wingdings" pitchFamily="2" charset="2"/>
              <a:buChar char="§"/>
              <a:defRPr/>
            </a:pPr>
            <a:r>
              <a:rPr lang="en-US" altLang="fr-FR" sz="1800" dirty="0" smtClean="0">
                <a:solidFill>
                  <a:schemeClr val="tx2"/>
                </a:solidFill>
              </a:rPr>
              <a:t>Capacity building of individuals and institutions</a:t>
            </a:r>
          </a:p>
          <a:p>
            <a:pPr eaLnBrk="1" hangingPunct="1">
              <a:spcAft>
                <a:spcPts val="300"/>
              </a:spcAft>
              <a:buClr>
                <a:schemeClr val="accent1"/>
              </a:buClr>
              <a:buFont typeface="Wingdings" pitchFamily="2" charset="2"/>
              <a:buChar char="§"/>
              <a:defRPr/>
            </a:pPr>
            <a:r>
              <a:rPr lang="en-US" altLang="fr-FR" sz="1800" dirty="0" smtClean="0">
                <a:solidFill>
                  <a:schemeClr val="tx2"/>
                </a:solidFill>
              </a:rPr>
              <a:t>Broad dissemination of information to the user community and the public</a:t>
            </a:r>
          </a:p>
          <a:p>
            <a:pPr eaLnBrk="1" hangingPunct="1">
              <a:spcAft>
                <a:spcPts val="300"/>
              </a:spcAft>
              <a:buClr>
                <a:schemeClr val="accent1"/>
              </a:buClr>
              <a:buFont typeface="Wingdings" pitchFamily="2" charset="2"/>
              <a:buChar char="§"/>
              <a:defRPr/>
            </a:pPr>
            <a:r>
              <a:rPr lang="en-US" altLang="fr-FR" sz="1800" dirty="0" smtClean="0">
                <a:solidFill>
                  <a:schemeClr val="tx2"/>
                </a:solidFill>
              </a:rPr>
              <a:t>Exchange of experience</a:t>
            </a:r>
          </a:p>
          <a:p>
            <a:pPr eaLnBrk="1" hangingPunct="1">
              <a:spcAft>
                <a:spcPts val="300"/>
              </a:spcAft>
              <a:buClr>
                <a:schemeClr val="accent1"/>
              </a:buClr>
              <a:buFont typeface="Wingdings" pitchFamily="2" charset="2"/>
              <a:buChar char="§"/>
              <a:defRPr/>
            </a:pPr>
            <a:r>
              <a:rPr lang="en-US" altLang="fr-FR" sz="1800" dirty="0" smtClean="0">
                <a:solidFill>
                  <a:schemeClr val="tx2"/>
                </a:solidFill>
              </a:rPr>
              <a:t>Promoting integrated basin management and the development and use of appropriate decision support tools.</a:t>
            </a:r>
          </a:p>
        </p:txBody>
      </p:sp>
      <p:pic>
        <p:nvPicPr>
          <p:cNvPr id="9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5414" y="541504"/>
            <a:ext cx="9127724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01664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presentation_b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57" b="61526"/>
          <a:stretch>
            <a:fillRect/>
          </a:stretch>
        </p:blipFill>
        <p:spPr bwMode="auto">
          <a:xfrm>
            <a:off x="0" y="4880373"/>
            <a:ext cx="9144000" cy="267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0179" name="Group 3"/>
          <p:cNvGrpSpPr>
            <a:grpSpLocks/>
          </p:cNvGrpSpPr>
          <p:nvPr/>
        </p:nvGrpSpPr>
        <p:grpSpPr bwMode="auto">
          <a:xfrm>
            <a:off x="0" y="342900"/>
            <a:ext cx="1335088" cy="4800600"/>
            <a:chOff x="0" y="0"/>
            <a:chExt cx="841" cy="4320"/>
          </a:xfrm>
        </p:grpSpPr>
        <p:sp>
          <p:nvSpPr>
            <p:cNvPr id="50202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839" cy="4320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latinLnBrk="1" hangingPunct="1">
                <a:spcBef>
                  <a:spcPct val="0"/>
                </a:spcBef>
                <a:buFontTx/>
                <a:buNone/>
              </a:pPr>
              <a:endParaRPr kumimoji="1" lang="en-US" altLang="en-US" sz="1000" b="1">
                <a:solidFill>
                  <a:srgbClr val="000000"/>
                </a:solidFill>
                <a:latin typeface="Verdana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pic>
          <p:nvPicPr>
            <p:cNvPr id="50203" name="Picture 5" descr="earth_sat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57"/>
              <a:ext cx="841" cy="1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0180" name="Picture 6" descr="uci_hydrograph_bevele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676" y="4876800"/>
            <a:ext cx="1971675" cy="27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1" name="Text Box 7"/>
          <p:cNvSpPr txBox="1">
            <a:spLocks noChangeArrowheads="1"/>
          </p:cNvSpPr>
          <p:nvPr/>
        </p:nvSpPr>
        <p:spPr bwMode="auto">
          <a:xfrm>
            <a:off x="2416176" y="4960144"/>
            <a:ext cx="4658946" cy="248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latinLnBrk="1" hangingPunct="1">
              <a:spcBef>
                <a:spcPct val="0"/>
              </a:spcBef>
              <a:buFontTx/>
              <a:buNone/>
            </a:pPr>
            <a:r>
              <a:rPr kumimoji="1" lang="en-US" altLang="ko-KR" sz="1000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Center for Hydrometeorology &amp; Remote Sensing, University of California, Irvine</a:t>
            </a:r>
          </a:p>
        </p:txBody>
      </p:sp>
      <p:pic>
        <p:nvPicPr>
          <p:cNvPr id="50182" name="Picture 8" descr="CHRS_LOGO_WHITE_500PIX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614" y="4685110"/>
            <a:ext cx="611187" cy="458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3" name="Title 1"/>
          <p:cNvSpPr txBox="1">
            <a:spLocks/>
          </p:cNvSpPr>
          <p:nvPr/>
        </p:nvSpPr>
        <p:spPr bwMode="auto">
          <a:xfrm>
            <a:off x="0" y="0"/>
            <a:ext cx="9144000" cy="342900"/>
          </a:xfrm>
          <a:prstGeom prst="rect">
            <a:avLst/>
          </a:prstGeom>
          <a:noFill/>
          <a:ln>
            <a:noFill/>
          </a:ln>
        </p:spPr>
        <p:txBody>
          <a:bodyPr anchor="b"/>
          <a:lstStyle>
            <a:lvl1pPr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s-MX" altLang="en-US" sz="2400" dirty="0">
                <a:solidFill>
                  <a:schemeClr val="tx2"/>
                </a:solidFill>
                <a:latin typeface="Calibri" pitchFamily="34" charset="0"/>
              </a:rPr>
              <a:t>G-WADI Geo-Server</a:t>
            </a:r>
            <a:endParaRPr lang="en-US" altLang="en-US" sz="2400" dirty="0">
              <a:solidFill>
                <a:schemeClr val="tx2"/>
              </a:solidFill>
              <a:latin typeface="Calibri" pitchFamily="34" charset="0"/>
            </a:endParaRPr>
          </a:p>
        </p:txBody>
      </p:sp>
      <p:pic>
        <p:nvPicPr>
          <p:cNvPr id="50184" name="Picture 23" descr="persiann_ccs_circle_small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764" y="666750"/>
            <a:ext cx="2662237" cy="1990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5" name="Text Box 22"/>
          <p:cNvSpPr txBox="1">
            <a:spLocks noChangeArrowheads="1"/>
          </p:cNvSpPr>
          <p:nvPr/>
        </p:nvSpPr>
        <p:spPr bwMode="auto">
          <a:xfrm rot="-5400000">
            <a:off x="975876" y="1425694"/>
            <a:ext cx="131318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>
                <a:solidFill>
                  <a:schemeClr val="tx2"/>
                </a:solidFill>
                <a:latin typeface="Verdana" pitchFamily="34" charset="0"/>
                <a:ea typeface="Arial Unicode MS" pitchFamily="34" charset="-128"/>
              </a:rPr>
              <a:t>Algorithm</a:t>
            </a:r>
          </a:p>
        </p:txBody>
      </p:sp>
      <p:grpSp>
        <p:nvGrpSpPr>
          <p:cNvPr id="50186" name="Group 24"/>
          <p:cNvGrpSpPr>
            <a:grpSpLocks/>
          </p:cNvGrpSpPr>
          <p:nvPr/>
        </p:nvGrpSpPr>
        <p:grpSpPr bwMode="auto">
          <a:xfrm>
            <a:off x="4748214" y="666750"/>
            <a:ext cx="4078287" cy="2059781"/>
            <a:chOff x="2464" y="397"/>
            <a:chExt cx="3100" cy="1893"/>
          </a:xfrm>
        </p:grpSpPr>
        <p:sp>
          <p:nvSpPr>
            <p:cNvPr id="50200" name="Text Box 25"/>
            <p:cNvSpPr txBox="1">
              <a:spLocks noChangeArrowheads="1"/>
            </p:cNvSpPr>
            <p:nvPr/>
          </p:nvSpPr>
          <p:spPr bwMode="auto">
            <a:xfrm rot="16200000">
              <a:off x="4625" y="1128"/>
              <a:ext cx="1622" cy="2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600">
                  <a:solidFill>
                    <a:schemeClr val="bg1"/>
                  </a:solidFill>
                  <a:latin typeface="Verdana" pitchFamily="34" charset="0"/>
                  <a:ea typeface="Arial Unicode MS" pitchFamily="34" charset="-128"/>
                </a:rPr>
                <a:t>Web Services</a:t>
              </a:r>
            </a:p>
          </p:txBody>
        </p:sp>
        <p:pic>
          <p:nvPicPr>
            <p:cNvPr id="50201" name="Picture 26" descr="web_services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4" y="397"/>
              <a:ext cx="2807" cy="1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0187" name="Text Box 25"/>
          <p:cNvSpPr txBox="1">
            <a:spLocks noChangeArrowheads="1"/>
          </p:cNvSpPr>
          <p:nvPr/>
        </p:nvSpPr>
        <p:spPr bwMode="auto">
          <a:xfrm rot="-5400000">
            <a:off x="7920642" y="1467038"/>
            <a:ext cx="156607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 dirty="0">
                <a:solidFill>
                  <a:srgbClr val="1F497D"/>
                </a:solidFill>
                <a:latin typeface="Verdana" pitchFamily="34" charset="0"/>
                <a:ea typeface="Arial Unicode MS" pitchFamily="34" charset="-128"/>
              </a:rPr>
              <a:t>Web Services</a:t>
            </a:r>
          </a:p>
        </p:txBody>
      </p:sp>
      <p:grpSp>
        <p:nvGrpSpPr>
          <p:cNvPr id="50188" name="Group 9"/>
          <p:cNvGrpSpPr>
            <a:grpSpLocks/>
          </p:cNvGrpSpPr>
          <p:nvPr/>
        </p:nvGrpSpPr>
        <p:grpSpPr bwMode="auto">
          <a:xfrm>
            <a:off x="1524000" y="2784687"/>
            <a:ext cx="7261358" cy="1641293"/>
            <a:chOff x="171" y="2380"/>
            <a:chExt cx="5520" cy="1700"/>
          </a:xfrm>
        </p:grpSpPr>
        <p:sp>
          <p:nvSpPr>
            <p:cNvPr id="50190" name="Text Box 10"/>
            <p:cNvSpPr txBox="1">
              <a:spLocks noChangeArrowheads="1"/>
            </p:cNvSpPr>
            <p:nvPr/>
          </p:nvSpPr>
          <p:spPr bwMode="auto">
            <a:xfrm rot="16200000">
              <a:off x="-505" y="3056"/>
              <a:ext cx="1634" cy="2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1800">
                  <a:solidFill>
                    <a:srgbClr val="FFFFFF"/>
                  </a:solidFill>
                  <a:latin typeface="Verdana" pitchFamily="34" charset="0"/>
                  <a:ea typeface="Arial Unicode MS" pitchFamily="34" charset="-128"/>
                </a:rPr>
                <a:t>Applications</a:t>
              </a:r>
            </a:p>
          </p:txBody>
        </p:sp>
        <p:grpSp>
          <p:nvGrpSpPr>
            <p:cNvPr id="50191" name="Group 11"/>
            <p:cNvGrpSpPr>
              <a:grpSpLocks/>
            </p:cNvGrpSpPr>
            <p:nvPr/>
          </p:nvGrpSpPr>
          <p:grpSpPr bwMode="auto">
            <a:xfrm>
              <a:off x="576" y="2633"/>
              <a:ext cx="1846" cy="1447"/>
              <a:chOff x="576" y="2943"/>
              <a:chExt cx="1846" cy="1447"/>
            </a:xfrm>
          </p:grpSpPr>
          <p:pic>
            <p:nvPicPr>
              <p:cNvPr id="50198" name="Picture 12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1" y="2943"/>
                <a:ext cx="1663" cy="10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0199" name="Text Box 13"/>
              <p:cNvSpPr txBox="1">
                <a:spLocks noChangeArrowheads="1"/>
              </p:cNvSpPr>
              <p:nvPr/>
            </p:nvSpPr>
            <p:spPr bwMode="auto">
              <a:xfrm>
                <a:off x="576" y="4039"/>
                <a:ext cx="1846" cy="3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en-US" sz="1600" dirty="0">
                    <a:solidFill>
                      <a:srgbClr val="1F497D"/>
                    </a:solidFill>
                    <a:latin typeface="Verdana" pitchFamily="34" charset="0"/>
                    <a:ea typeface="Arial Unicode MS" pitchFamily="34" charset="-128"/>
                  </a:rPr>
                  <a:t>Drought Management</a:t>
                </a:r>
              </a:p>
            </p:txBody>
          </p:sp>
        </p:grpSp>
        <p:grpSp>
          <p:nvGrpSpPr>
            <p:cNvPr id="50192" name="Group 14"/>
            <p:cNvGrpSpPr>
              <a:grpSpLocks/>
            </p:cNvGrpSpPr>
            <p:nvPr/>
          </p:nvGrpSpPr>
          <p:grpSpPr bwMode="auto">
            <a:xfrm>
              <a:off x="2419" y="2633"/>
              <a:ext cx="1649" cy="1447"/>
              <a:chOff x="2419" y="2943"/>
              <a:chExt cx="1649" cy="1447"/>
            </a:xfrm>
          </p:grpSpPr>
          <p:pic>
            <p:nvPicPr>
              <p:cNvPr id="50196" name="Picture 15" descr="250px-KatrinaNewOrleansFlooded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19" y="2943"/>
                <a:ext cx="1649" cy="10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0197" name="Text Box 16"/>
              <p:cNvSpPr txBox="1">
                <a:spLocks noChangeArrowheads="1"/>
              </p:cNvSpPr>
              <p:nvPr/>
            </p:nvSpPr>
            <p:spPr bwMode="auto">
              <a:xfrm>
                <a:off x="2538" y="4039"/>
                <a:ext cx="1514" cy="3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en-US" sz="1600" dirty="0">
                    <a:solidFill>
                      <a:srgbClr val="1F497D"/>
                    </a:solidFill>
                    <a:latin typeface="Verdana" pitchFamily="34" charset="0"/>
                    <a:ea typeface="Arial Unicode MS" pitchFamily="34" charset="-128"/>
                  </a:rPr>
                  <a:t>Flood Forecasting</a:t>
                </a:r>
              </a:p>
            </p:txBody>
          </p:sp>
        </p:grpSp>
        <p:grpSp>
          <p:nvGrpSpPr>
            <p:cNvPr id="50193" name="Group 17"/>
            <p:cNvGrpSpPr>
              <a:grpSpLocks/>
            </p:cNvGrpSpPr>
            <p:nvPr/>
          </p:nvGrpSpPr>
          <p:grpSpPr bwMode="auto">
            <a:xfrm>
              <a:off x="4107" y="2633"/>
              <a:ext cx="1584" cy="1447"/>
              <a:chOff x="4107" y="2943"/>
              <a:chExt cx="1584" cy="1447"/>
            </a:xfrm>
          </p:grpSpPr>
          <p:pic>
            <p:nvPicPr>
              <p:cNvPr id="50194" name="Picture 18" descr="PPT35F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07" y="2943"/>
                <a:ext cx="1584" cy="10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0195" name="Text Box 19"/>
              <p:cNvSpPr txBox="1">
                <a:spLocks noChangeArrowheads="1"/>
              </p:cNvSpPr>
              <p:nvPr/>
            </p:nvSpPr>
            <p:spPr bwMode="auto">
              <a:xfrm>
                <a:off x="4222" y="4039"/>
                <a:ext cx="1452" cy="3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en-US" sz="1600" dirty="0">
                    <a:solidFill>
                      <a:srgbClr val="1F497D"/>
                    </a:solidFill>
                    <a:latin typeface="Verdana" pitchFamily="34" charset="0"/>
                    <a:ea typeface="Arial Unicode MS" pitchFamily="34" charset="-128"/>
                  </a:rPr>
                  <a:t>Water Resources</a:t>
                </a:r>
              </a:p>
            </p:txBody>
          </p:sp>
        </p:grpSp>
      </p:grpSp>
      <p:sp>
        <p:nvSpPr>
          <p:cNvPr id="50189" name="Text Box 10"/>
          <p:cNvSpPr txBox="1">
            <a:spLocks noChangeArrowheads="1"/>
          </p:cNvSpPr>
          <p:nvPr/>
        </p:nvSpPr>
        <p:spPr bwMode="auto">
          <a:xfrm rot="-5400000">
            <a:off x="855296" y="3404522"/>
            <a:ext cx="15776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>
                <a:solidFill>
                  <a:srgbClr val="1F497D"/>
                </a:solidFill>
                <a:latin typeface="Verdana" pitchFamily="34" charset="0"/>
                <a:ea typeface="Arial Unicode MS" pitchFamily="34" charset="-128"/>
              </a:rPr>
              <a:t>Applications</a:t>
            </a:r>
          </a:p>
        </p:txBody>
      </p:sp>
      <p:pic>
        <p:nvPicPr>
          <p:cNvPr id="28" name="Image 6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0" y="297181"/>
            <a:ext cx="9127724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3002451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57596"/>
            <a:ext cx="9144000" cy="461665"/>
          </a:xfr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en-US" sz="2400" dirty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itchFamily="34" charset="0"/>
              </a:rPr>
              <a:t>G-WADI Website</a:t>
            </a:r>
          </a:p>
        </p:txBody>
      </p:sp>
      <p:pic>
        <p:nvPicPr>
          <p:cNvPr id="175108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725" y="514350"/>
            <a:ext cx="7315200" cy="4301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5109" name="Rectangle 5"/>
          <p:cNvSpPr>
            <a:spLocks noChangeArrowheads="1"/>
          </p:cNvSpPr>
          <p:nvPr/>
        </p:nvSpPr>
        <p:spPr bwMode="auto">
          <a:xfrm>
            <a:off x="3352800" y="4816079"/>
            <a:ext cx="2135393" cy="338554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 dirty="0">
                <a:solidFill>
                  <a:schemeClr val="tx2"/>
                </a:solidFill>
                <a:latin typeface="Arial" pitchFamily="34" charset="0"/>
              </a:rPr>
              <a:t>http://www.gwadi.org/</a:t>
            </a:r>
          </a:p>
        </p:txBody>
      </p:sp>
      <p:pic>
        <p:nvPicPr>
          <p:cNvPr id="6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5414" y="361950"/>
            <a:ext cx="9127724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030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178" name="Picture 2" descr="PPT17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1" y="617935"/>
            <a:ext cx="6829425" cy="3439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61283" name="Text Box 3"/>
          <p:cNvSpPr txBox="1">
            <a:spLocks noChangeArrowheads="1"/>
          </p:cNvSpPr>
          <p:nvPr/>
        </p:nvSpPr>
        <p:spPr bwMode="auto">
          <a:xfrm>
            <a:off x="1447801" y="1347787"/>
            <a:ext cx="3700463" cy="766763"/>
          </a:xfrm>
          <a:prstGeom prst="rect">
            <a:avLst/>
          </a:prstGeom>
          <a:solidFill>
            <a:schemeClr val="bg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800" b="1">
                <a:solidFill>
                  <a:srgbClr val="1F497D"/>
                </a:solidFill>
                <a:latin typeface="Arial" pitchFamily="34" charset="0"/>
                <a:ea typeface="Gulim" pitchFamily="34" charset="-127"/>
              </a:rPr>
              <a:t>Zooming to any area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800" b="1">
                <a:solidFill>
                  <a:srgbClr val="1F497D"/>
                </a:solidFill>
                <a:latin typeface="Arial" pitchFamily="34" charset="0"/>
                <a:ea typeface="Gulim" pitchFamily="34" charset="-127"/>
              </a:rPr>
              <a:t>of the world</a:t>
            </a:r>
            <a:endParaRPr lang="en-US" altLang="en-US" sz="2800" b="1">
              <a:solidFill>
                <a:srgbClr val="1F497D"/>
              </a:solidFill>
              <a:latin typeface="Arial" pitchFamily="34" charset="0"/>
              <a:ea typeface="Gulim" pitchFamily="34" charset="-127"/>
            </a:endParaRPr>
          </a:p>
        </p:txBody>
      </p:sp>
      <p:pic>
        <p:nvPicPr>
          <p:cNvPr id="1761284" name="Picture 4" descr="PPT17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1" y="1725216"/>
            <a:ext cx="3857625" cy="3361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61285" name="Picture 5" descr="PPT17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014" y="1543051"/>
            <a:ext cx="2643187" cy="3508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61286" name="Text Box 6"/>
          <p:cNvSpPr txBox="1">
            <a:spLocks noChangeArrowheads="1"/>
          </p:cNvSpPr>
          <p:nvPr/>
        </p:nvSpPr>
        <p:spPr bwMode="auto">
          <a:xfrm>
            <a:off x="909639" y="1845469"/>
            <a:ext cx="3176587" cy="646331"/>
          </a:xfrm>
          <a:prstGeom prst="rect">
            <a:avLst/>
          </a:prstGeom>
          <a:solidFill>
            <a:schemeClr val="bg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1F497D"/>
                </a:solidFill>
                <a:latin typeface="Arial" pitchFamily="34" charset="0"/>
              </a:rPr>
              <a:t>Rainfall amounts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1F497D"/>
                </a:solidFill>
                <a:latin typeface="Arial" pitchFamily="34" charset="0"/>
              </a:rPr>
              <a:t>at any point on the globe</a:t>
            </a:r>
          </a:p>
        </p:txBody>
      </p:sp>
      <p:pic>
        <p:nvPicPr>
          <p:cNvPr id="1761287" name="Picture 7" descr="PPT17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1543050"/>
            <a:ext cx="2413000" cy="3515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61288" name="Text Box 8"/>
          <p:cNvSpPr txBox="1">
            <a:spLocks noChangeArrowheads="1"/>
          </p:cNvSpPr>
          <p:nvPr/>
        </p:nvSpPr>
        <p:spPr bwMode="auto">
          <a:xfrm>
            <a:off x="7010400" y="1619250"/>
            <a:ext cx="2133600" cy="305991"/>
          </a:xfrm>
          <a:prstGeom prst="rect">
            <a:avLst/>
          </a:prstGeom>
          <a:solidFill>
            <a:schemeClr val="bg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1F497D"/>
                </a:solidFill>
                <a:latin typeface="Arial" pitchFamily="34" charset="0"/>
              </a:rPr>
              <a:t>Watershed Report</a:t>
            </a:r>
          </a:p>
        </p:txBody>
      </p:sp>
      <p:sp>
        <p:nvSpPr>
          <p:cNvPr id="1761289" name="Text Box 9"/>
          <p:cNvSpPr txBox="1">
            <a:spLocks noChangeArrowheads="1"/>
          </p:cNvSpPr>
          <p:nvPr/>
        </p:nvSpPr>
        <p:spPr bwMode="auto">
          <a:xfrm>
            <a:off x="4598988" y="1565673"/>
            <a:ext cx="1928812" cy="344090"/>
          </a:xfrm>
          <a:prstGeom prst="rect">
            <a:avLst/>
          </a:prstGeom>
          <a:solidFill>
            <a:schemeClr val="bg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1F497D"/>
                </a:solidFill>
                <a:latin typeface="Arial" pitchFamily="34" charset="0"/>
              </a:rPr>
              <a:t>Country Report</a:t>
            </a:r>
          </a:p>
        </p:txBody>
      </p:sp>
      <p:sp>
        <p:nvSpPr>
          <p:cNvPr id="178186" name="Text Box 23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400" dirty="0">
                <a:solidFill>
                  <a:schemeClr val="tx2"/>
                </a:solidFill>
                <a:latin typeface="Arial" pitchFamily="34" charset="0"/>
                <a:ea typeface="Gulim" pitchFamily="34" charset="-127"/>
              </a:rPr>
              <a:t>UNESCO G-WADI </a:t>
            </a:r>
            <a:r>
              <a:rPr lang="en-US" altLang="ko-KR" sz="2400" dirty="0" err="1" smtClean="0">
                <a:solidFill>
                  <a:schemeClr val="tx2"/>
                </a:solidFill>
                <a:latin typeface="Arial" pitchFamily="34" charset="0"/>
                <a:ea typeface="Gulim" pitchFamily="34" charset="-127"/>
              </a:rPr>
              <a:t>Geoserver</a:t>
            </a:r>
            <a:r>
              <a:rPr lang="en-US" altLang="ko-KR" sz="2400" dirty="0" smtClean="0">
                <a:solidFill>
                  <a:schemeClr val="tx2"/>
                </a:solidFill>
                <a:latin typeface="Arial" pitchFamily="34" charset="0"/>
                <a:ea typeface="Gulim" pitchFamily="34" charset="-127"/>
              </a:rPr>
              <a:t>, at </a:t>
            </a:r>
            <a:r>
              <a:rPr lang="en-US" altLang="ko-KR" sz="2400" dirty="0">
                <a:solidFill>
                  <a:schemeClr val="tx2"/>
                </a:solidFill>
                <a:latin typeface="Arial" pitchFamily="34" charset="0"/>
                <a:ea typeface="Gulim" pitchFamily="34" charset="-127"/>
              </a:rPr>
              <a:t>UCI</a:t>
            </a:r>
          </a:p>
        </p:txBody>
      </p:sp>
      <p:pic>
        <p:nvPicPr>
          <p:cNvPr id="11" name="Image 6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5414" y="468631"/>
            <a:ext cx="9127724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62638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6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61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6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61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61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76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6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283" grpId="0" animBg="1"/>
      <p:bldP spid="1761286" grpId="0" animBg="1"/>
      <p:bldP spid="1761288" grpId="0" animBg="1"/>
      <p:bldP spid="176128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203" name="Picture 3" descr="C:\Users\sc_temp\Desktop\2013\China visiter presentation\GPWAD Namibian flood bulletin 2013 12 07__Page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57"/>
          <a:stretch>
            <a:fillRect/>
          </a:stretch>
        </p:blipFill>
        <p:spPr bwMode="auto">
          <a:xfrm>
            <a:off x="190500" y="681038"/>
            <a:ext cx="8763000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9204" name="Picture 4" descr="C:\Users\sc_temp\Desktop\2013\China visiter presentation\Nambian G-WADI flood bulletin 2013 12 07__Page_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476" y="2495550"/>
            <a:ext cx="4291013" cy="217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9205" name="Title 1"/>
          <p:cNvSpPr txBox="1">
            <a:spLocks/>
          </p:cNvSpPr>
          <p:nvPr/>
        </p:nvSpPr>
        <p:spPr bwMode="auto">
          <a:xfrm>
            <a:off x="0" y="0"/>
            <a:ext cx="9144000" cy="465535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MX" altLang="fr-FR" sz="2400">
                <a:solidFill>
                  <a:schemeClr val="tx2"/>
                </a:solidFill>
              </a:rPr>
              <a:t>G-WADI geoserver application in Namibia and Pakistan</a:t>
            </a:r>
            <a:endParaRPr lang="en-US" altLang="fr-FR" sz="2400">
              <a:solidFill>
                <a:schemeClr val="tx2"/>
              </a:solidFill>
            </a:endParaRPr>
          </a:p>
        </p:txBody>
      </p:sp>
      <p:pic>
        <p:nvPicPr>
          <p:cNvPr id="179206" name="Picture 13" descr="C:\Amir\EduRes\Floods\2010-08-09-Pakistan\Fig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13" y="2495550"/>
            <a:ext cx="4183062" cy="2106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5414" y="514350"/>
            <a:ext cx="9127724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1655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6056" y="4137924"/>
            <a:ext cx="1278384" cy="95878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/>
          <a:srcRect l="19827" r="61998"/>
          <a:stretch/>
        </p:blipFill>
        <p:spPr>
          <a:xfrm>
            <a:off x="278852" y="2700300"/>
            <a:ext cx="1196804" cy="627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9425" y="681540"/>
            <a:ext cx="1634583" cy="895257"/>
          </a:xfrm>
          <a:prstGeom prst="rect">
            <a:avLst/>
          </a:prstGeom>
        </p:spPr>
      </p:pic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818647"/>
              </p:ext>
            </p:extLst>
          </p:nvPr>
        </p:nvGraphicFramePr>
        <p:xfrm>
          <a:off x="251520" y="627534"/>
          <a:ext cx="8784976" cy="42664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>
          <a:xfrm>
            <a:off x="0" y="-42755"/>
            <a:ext cx="9144000" cy="594066"/>
          </a:xfrm>
          <a:prstGeom prst="rect">
            <a:avLst/>
          </a:prstGeom>
          <a:noFill/>
        </p:spPr>
        <p:txBody>
          <a:bodyPr vert="horz" lIns="91440" tIns="45720" rIns="91440" bIns="45720" rtlCol="0"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s-MX" sz="2400" b="1" dirty="0">
                <a:solidFill>
                  <a:schemeClr val="tx2"/>
                </a:solidFill>
              </a:rPr>
              <a:t>2015: SDG, COP-21, Water </a:t>
            </a:r>
            <a:r>
              <a:rPr lang="es-MX" sz="2400" b="1" dirty="0" err="1">
                <a:solidFill>
                  <a:schemeClr val="tx2"/>
                </a:solidFill>
              </a:rPr>
              <a:t>Forum</a:t>
            </a:r>
            <a:r>
              <a:rPr lang="es-MX" sz="2400" b="1" dirty="0">
                <a:solidFill>
                  <a:schemeClr val="tx2"/>
                </a:solidFill>
              </a:rPr>
              <a:t>, DRR</a:t>
            </a:r>
            <a:endParaRPr lang="en-US" sz="2400" b="1" dirty="0">
              <a:solidFill>
                <a:schemeClr val="tx2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24128" y="573529"/>
            <a:ext cx="1040206" cy="86409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contrast="-20000"/>
                    </a14:imgEffect>
                  </a14:imgLayer>
                </a14:imgProps>
              </a:ext>
            </a:extLst>
          </a:blip>
          <a:srcRect t="454"/>
          <a:stretch/>
        </p:blipFill>
        <p:spPr>
          <a:xfrm>
            <a:off x="7533215" y="2747367"/>
            <a:ext cx="1153585" cy="5334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467600" y="1480289"/>
            <a:ext cx="1153355" cy="5114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C:\Users\b_jimenez\AppData\Local\Microsoft\Windows\Temporary Internet Files\Content.Outlook\7GTNCVAW\8 (3)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1" y="30101"/>
            <a:ext cx="982673" cy="41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age 6"/>
          <p:cNvPicPr/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5414" y="514350"/>
            <a:ext cx="9127724" cy="4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86989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5" name="Rectangle 2"/>
          <p:cNvSpPr txBox="1">
            <a:spLocks noChangeArrowheads="1"/>
          </p:cNvSpPr>
          <p:nvPr/>
        </p:nvSpPr>
        <p:spPr bwMode="auto">
          <a:xfrm>
            <a:off x="228600" y="1047750"/>
            <a:ext cx="8714171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buClr>
                <a:srgbClr val="31B6FD"/>
              </a:buClr>
              <a:buFontTx/>
              <a:buNone/>
            </a:pPr>
            <a:r>
              <a:rPr lang="en-US" altLang="en-US" sz="4000" dirty="0" smtClean="0">
                <a:solidFill>
                  <a:schemeClr val="tx2"/>
                </a:solidFill>
                <a:latin typeface="Arial" pitchFamily="34" charset="0"/>
              </a:rPr>
              <a:t>Thank </a:t>
            </a:r>
            <a:r>
              <a:rPr lang="en-US" altLang="en-US" sz="4000" dirty="0">
                <a:solidFill>
                  <a:schemeClr val="tx2"/>
                </a:solidFill>
                <a:latin typeface="Arial" pitchFamily="34" charset="0"/>
              </a:rPr>
              <a:t>you!</a:t>
            </a:r>
          </a:p>
          <a:p>
            <a:pPr algn="ctr" eaLnBrk="1" hangingPunct="1">
              <a:lnSpc>
                <a:spcPct val="90000"/>
              </a:lnSpc>
              <a:buClr>
                <a:srgbClr val="31B6FD"/>
              </a:buClr>
              <a:buFontTx/>
              <a:buNone/>
            </a:pPr>
            <a:r>
              <a:rPr lang="en-GB" altLang="en-US" sz="4000" dirty="0" smtClean="0">
                <a:solidFill>
                  <a:schemeClr val="tx2"/>
                </a:solidFill>
                <a:latin typeface="Arial" pitchFamily="34" charset="0"/>
              </a:rPr>
              <a:t>www.unesco.org/water</a:t>
            </a:r>
            <a:endParaRPr lang="en-GB" altLang="en-US" sz="4000" dirty="0">
              <a:solidFill>
                <a:schemeClr val="tx2"/>
              </a:solidFill>
              <a:latin typeface="Arial" pitchFamily="34" charset="0"/>
            </a:endParaRPr>
          </a:p>
        </p:txBody>
      </p:sp>
      <p:pic>
        <p:nvPicPr>
          <p:cNvPr id="4" name="Picture 2" descr="C:\Users\b_jimenez\AppData\Local\Microsoft\Windows\Temporary Internet Files\Content.Outlook\7GTNCVAW\8 (3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0727" y="0"/>
            <a:ext cx="1143000" cy="5218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/>
        </p:spPr>
      </p:pic>
      <p:sp>
        <p:nvSpPr>
          <p:cNvPr id="9" name="Rectangle 8"/>
          <p:cNvSpPr/>
          <p:nvPr/>
        </p:nvSpPr>
        <p:spPr>
          <a:xfrm>
            <a:off x="-76200" y="114300"/>
            <a:ext cx="861060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sz="2000" dirty="0" smtClean="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International </a:t>
            </a:r>
            <a:r>
              <a:rPr lang="en-GB" sz="2000" dirty="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Hydrological Programme  </a:t>
            </a:r>
            <a:r>
              <a:rPr lang="en-GB" sz="2000" dirty="0" smtClean="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PHASE VIII, 2014-2021</a:t>
            </a:r>
            <a:endParaRPr lang="en-US" sz="2000" dirty="0">
              <a:solidFill>
                <a:schemeClr val="tx2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10" name="Imag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5414" y="541504"/>
            <a:ext cx="9127724" cy="457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89" y="3181350"/>
            <a:ext cx="2329415" cy="12617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047" y="3176884"/>
            <a:ext cx="2442491" cy="12617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5575" y="3186532"/>
            <a:ext cx="2458825" cy="12565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5727441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Ed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Ed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1121</TotalTime>
  <Words>1131</Words>
  <Application>Microsoft Office PowerPoint</Application>
  <PresentationFormat>Affichage à l'écran (16:9)</PresentationFormat>
  <Paragraphs>149</Paragraphs>
  <Slides>26</Slides>
  <Notes>8</Notes>
  <HiddenSlides>0</HiddenSlides>
  <MMClips>0</MMClips>
  <ScaleCrop>false</ScaleCrop>
  <HeadingPairs>
    <vt:vector size="6" baseType="variant">
      <vt:variant>
        <vt:lpstr>Thème</vt:lpstr>
      </vt:variant>
      <vt:variant>
        <vt:i4>4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1" baseType="lpstr">
      <vt:lpstr>Office Theme</vt:lpstr>
      <vt:lpstr>1_Edge</vt:lpstr>
      <vt:lpstr>Edge</vt:lpstr>
      <vt:lpstr>Tema de Office</vt:lpstr>
      <vt:lpstr>Worksheet</vt:lpstr>
      <vt:lpstr>“Responding to the Challenges of Water Security”</vt:lpstr>
      <vt:lpstr>Présentation PowerPoint</vt:lpstr>
      <vt:lpstr>Présentation PowerPoint</vt:lpstr>
      <vt:lpstr>Présentation PowerPoint</vt:lpstr>
      <vt:lpstr>Economic losses caused by floods and droughts have been on the rise. They are higher, in absolute terms, in developed countries, while fatality rates and relative economic losses expressed as a proportion of GDP are higher in developing countries. This has grave security implications.</vt:lpstr>
      <vt:lpstr>Increasing Population:  Number of Mega Cities  </vt:lpstr>
      <vt:lpstr>Présentation PowerPoint</vt:lpstr>
      <vt:lpstr>Présentation PowerPoint</vt:lpstr>
      <vt:lpstr>Présentation PowerPoint</vt:lpstr>
      <vt:lpstr>Présentation PowerPoint</vt:lpstr>
      <vt:lpstr>AR5 IPCC (2014) Key risks at the global scale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G-WADI Website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Responding to the Challenges of Water Security under Climate Change : VIII Phase of the International Hydrological Programme  2014-2021</dc:title>
  <dc:creator>Jiménez-Cisneros, Blanca Elena</dc:creator>
  <cp:lastModifiedBy>CRAN Melisa</cp:lastModifiedBy>
  <cp:revision>117</cp:revision>
  <dcterms:created xsi:type="dcterms:W3CDTF">2015-03-03T17:36:02Z</dcterms:created>
  <dcterms:modified xsi:type="dcterms:W3CDTF">2015-10-14T07:21:59Z</dcterms:modified>
</cp:coreProperties>
</file>