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7" r:id="rId4"/>
    <p:sldId id="259" r:id="rId5"/>
    <p:sldId id="260" r:id="rId6"/>
    <p:sldId id="261" r:id="rId7"/>
    <p:sldId id="265" r:id="rId8"/>
    <p:sldId id="262" r:id="rId9"/>
    <p:sldId id="266" r:id="rId10"/>
    <p:sldId id="263" r:id="rId11"/>
    <p:sldId id="264" r:id="rId12"/>
    <p:sldId id="270" r:id="rId13"/>
    <p:sldId id="269" r:id="rId1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888"/>
      </p:cViewPr>
      <p:guideLst>
        <p:guide orient="horz" pos="166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76BCD-BE1A-431D-8B89-4DC6DA7E3FE1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D780-AD48-4176-909E-20AB76EBDD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11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D780-AD48-4176-909E-20AB76EBDD0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81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56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365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0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711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3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9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314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080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614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06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990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E3B24-26DF-408F-B33D-A06C39F4D75D}" type="datetimeFigureOut">
              <a:rPr lang="fr-FR" smtClean="0"/>
              <a:t>19/02/2016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777-AA0A-4E45-B46B-722DAA7A49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97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25.png"/><Relationship Id="rId5" Type="http://schemas.openxmlformats.org/officeDocument/2006/relationships/image" Target="../media/image3.jp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2.jpeg"/><Relationship Id="rId9" Type="http://schemas.openxmlformats.org/officeDocument/2006/relationships/image" Target="../media/image23.jpeg"/><Relationship Id="rId1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70869" y="1511653"/>
            <a:ext cx="7130158" cy="2145282"/>
          </a:xfrm>
        </p:spPr>
        <p:txBody>
          <a:bodyPr>
            <a:normAutofit/>
          </a:bodyPr>
          <a:lstStyle/>
          <a:p>
            <a:pPr eaLnBrk="1" hangingPunct="1"/>
            <a:r>
              <a:rPr lang="fr-FR" sz="1600" b="1" dirty="0" smtClean="0"/>
              <a:t>Eau et climat : l’approche française</a:t>
            </a:r>
            <a:br>
              <a:rPr lang="fr-FR" sz="1600" b="1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b="1" dirty="0" smtClean="0"/>
              <a:t>Connaissances scientifiques à l’échelle nationale</a:t>
            </a:r>
            <a:br>
              <a:rPr lang="fr-FR" sz="1600" b="1" dirty="0" smtClean="0"/>
            </a:br>
            <a:r>
              <a:rPr lang="fr-FR" sz="1600" b="1" dirty="0"/>
              <a:t/>
            </a:r>
            <a:br>
              <a:rPr lang="fr-FR" sz="1600" b="1" dirty="0"/>
            </a:br>
            <a:r>
              <a:rPr lang="fr-FR" sz="1600" b="1" dirty="0">
                <a:solidFill>
                  <a:srgbClr val="0000CC"/>
                </a:solidFill>
              </a:rPr>
              <a:t>Gestion de la ressource en </a:t>
            </a:r>
            <a:r>
              <a:rPr lang="fr-FR" sz="1600" b="1" dirty="0" smtClean="0">
                <a:solidFill>
                  <a:srgbClr val="0000CC"/>
                </a:solidFill>
              </a:rPr>
              <a:t>eau</a:t>
            </a:r>
            <a:br>
              <a:rPr lang="fr-FR" sz="1600" b="1" dirty="0" smtClean="0">
                <a:solidFill>
                  <a:srgbClr val="0000CC"/>
                </a:solidFill>
              </a:rPr>
            </a:br>
            <a:r>
              <a:rPr lang="fr-FR" sz="1600" b="1" dirty="0">
                <a:solidFill>
                  <a:srgbClr val="0000CC"/>
                </a:solidFill>
              </a:rPr>
              <a:t/>
            </a:r>
            <a:br>
              <a:rPr lang="fr-FR" sz="1600" b="1" dirty="0">
                <a:solidFill>
                  <a:srgbClr val="0000CC"/>
                </a:solidFill>
              </a:rPr>
            </a:br>
            <a:r>
              <a:rPr lang="fr-FR" sz="1100" i="1" dirty="0"/>
              <a:t>N. Amraoui, </a:t>
            </a:r>
            <a:r>
              <a:rPr lang="fr-FR" sz="1100" i="1" dirty="0" smtClean="0"/>
              <a:t>Y. Barthélemy, G. Le Cozannet</a:t>
            </a:r>
            <a:br>
              <a:rPr lang="fr-FR" sz="1100" i="1" dirty="0" smtClean="0"/>
            </a:br>
            <a:r>
              <a:rPr lang="fr-FR" sz="1100" i="1" dirty="0" smtClean="0"/>
              <a:t>BRGM</a:t>
            </a:r>
            <a:endParaRPr lang="fr-FR" sz="2000" dirty="0" smtClean="0"/>
          </a:p>
        </p:txBody>
      </p:sp>
      <p:sp>
        <p:nvSpPr>
          <p:cNvPr id="13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0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796136" y="1138285"/>
            <a:ext cx="3208778" cy="6895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fr-FR" sz="105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Fortes interactions entre eaux de surface</a:t>
            </a:r>
            <a:br>
              <a:rPr lang="fr-FR" sz="105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5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eaux souterraines</a:t>
            </a:r>
            <a:r>
              <a:rPr lang="fr-F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fr-F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débits apportés par </a:t>
            </a:r>
            <a:r>
              <a:rPr 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nappes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aux </a:t>
            </a:r>
            <a:r>
              <a:rPr 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rivières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contribuent souvent de façon déterminante à soutenir les étiages</a:t>
            </a:r>
            <a:r>
              <a:rPr lang="fr-FR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r-FR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>
              <a:lnSpc>
                <a:spcPct val="150000"/>
              </a:lnSpc>
            </a:pPr>
            <a:endParaRPr lang="en-US" sz="1050" b="1" dirty="0" smtClean="0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046820" y="1131590"/>
            <a:ext cx="3275856" cy="36004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00" b="1" kern="0" dirty="0" smtClean="0">
                <a:solidFill>
                  <a:srgbClr val="003DB8"/>
                </a:solidFill>
                <a:latin typeface="Arial"/>
              </a:rPr>
              <a:t>Consommation d’eau </a:t>
            </a:r>
            <a:r>
              <a:rPr lang="fr-FR" sz="1100" b="1" kern="0" dirty="0">
                <a:solidFill>
                  <a:srgbClr val="003DB8"/>
                </a:solidFill>
                <a:latin typeface="Arial"/>
              </a:rPr>
              <a:t>en France</a:t>
            </a:r>
          </a:p>
          <a:p>
            <a:pPr marL="3679825" algn="l"/>
            <a:endParaRPr lang="en-US" sz="1100" dirty="0" smtClean="0">
              <a:solidFill>
                <a:srgbClr val="003DB8"/>
              </a:solidFill>
            </a:endParaRPr>
          </a:p>
          <a:p>
            <a:pPr lvl="1" algn="l">
              <a:lnSpc>
                <a:spcPct val="150000"/>
              </a:lnSpc>
            </a:pPr>
            <a:endParaRPr lang="en-US" sz="1100" b="1" dirty="0" smtClean="0"/>
          </a:p>
        </p:txBody>
      </p:sp>
      <p:grpSp>
        <p:nvGrpSpPr>
          <p:cNvPr id="3" name="Groupe 2"/>
          <p:cNvGrpSpPr/>
          <p:nvPr/>
        </p:nvGrpSpPr>
        <p:grpSpPr>
          <a:xfrm>
            <a:off x="2310724" y="1466463"/>
            <a:ext cx="2649067" cy="1581569"/>
            <a:chOff x="2310724" y="1466463"/>
            <a:chExt cx="2649067" cy="1581569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919" y="1466463"/>
              <a:ext cx="2594872" cy="15597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ZoneTexte 2"/>
            <p:cNvSpPr txBox="1"/>
            <p:nvPr/>
          </p:nvSpPr>
          <p:spPr>
            <a:xfrm>
              <a:off x="2310724" y="2881553"/>
              <a:ext cx="2124516" cy="1664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Agences</a:t>
              </a:r>
              <a:r>
                <a:rPr lang="fr-FR" sz="500" baseline="0" dirty="0">
                  <a:latin typeface="Arial" panose="020B0604020202020204" pitchFamily="34" charset="0"/>
                  <a:cs typeface="Arial" panose="020B0604020202020204" pitchFamily="34" charset="0"/>
                </a:rPr>
                <a:t> de l'Eau - Traitement </a:t>
              </a:r>
              <a:r>
                <a:rPr lang="fr-FR" sz="500" baseline="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SOeS</a:t>
              </a:r>
              <a:r>
                <a:rPr lang="fr-FR" sz="500" baseline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, 2014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2046821" y="3121853"/>
            <a:ext cx="3677308" cy="818049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300"/>
              </a:spcBef>
              <a:defRPr/>
            </a:pP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France</a:t>
            </a:r>
            <a:r>
              <a:rPr 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les </a:t>
            </a:r>
            <a:r>
              <a:rPr lang="fr-FR" sz="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eaux souterraines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fr-FR" sz="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eaux de surface </a:t>
            </a:r>
            <a:r>
              <a:rPr 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fournissent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l">
              <a:spcBef>
                <a:spcPts val="300"/>
              </a:spcBef>
              <a:defRPr/>
            </a:pPr>
            <a:r>
              <a:rPr lang="fr-FR" sz="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67</a:t>
            </a:r>
            <a:r>
              <a:rPr lang="fr-FR" sz="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fr-FR" sz="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33% 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l’eau 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potable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meilleure qualité, moindre vulnérabilité).</a:t>
            </a:r>
          </a:p>
          <a:p>
            <a:pPr algn="l">
              <a:spcBef>
                <a:spcPts val="300"/>
              </a:spcBef>
              <a:defRPr/>
            </a:pPr>
            <a:r>
              <a:rPr lang="fr-FR" sz="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fr-FR" sz="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60%</a:t>
            </a:r>
            <a:r>
              <a:rPr lang="fr-FR" sz="800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l’eau 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agricole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(proximité entre besoins et ressources).</a:t>
            </a:r>
          </a:p>
          <a:p>
            <a:pPr marL="449263" indent="-449263" algn="l">
              <a:spcBef>
                <a:spcPts val="300"/>
              </a:spcBef>
              <a:defRPr/>
            </a:pPr>
            <a:r>
              <a:rPr lang="fr-FR" sz="8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40%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60%</a:t>
            </a: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l’eau industrielle </a:t>
            </a: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(hors énergie où les cours d’eau satisfont</a:t>
            </a:r>
            <a:b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99,9% des besoins de refroidissement des centrales électriques)  </a:t>
            </a:r>
            <a:endParaRPr 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>
              <a:lnSpc>
                <a:spcPct val="150000"/>
              </a:lnSpc>
              <a:spcBef>
                <a:spcPts val="300"/>
              </a:spcBef>
            </a:pPr>
            <a:endParaRPr lang="en-US" sz="1000" b="1" dirty="0" smtClean="0"/>
          </a:p>
        </p:txBody>
      </p:sp>
      <p:pic>
        <p:nvPicPr>
          <p:cNvPr id="2050" name="Image 2" descr="image00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86034"/>
            <a:ext cx="2918120" cy="2176308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76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34926" y="1102562"/>
            <a:ext cx="7209520" cy="2845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Char char="&gt;"/>
              <a:defRPr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 typeface="Times" pitchFamily="18" charset="0"/>
              <a:buChar char="•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Char char="–"/>
              <a:defRPr sz="1600">
                <a:solidFill>
                  <a:schemeClr val="tx1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Abondante documentation, nombreux programmes de recherche, multiples contributeurs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endParaRPr kumimoji="0" lang="fr-FR" sz="500" b="0" i="0" u="none" strike="noStrike" kern="0" cap="none" spc="0" normalizeH="0" baseline="0" noProof="0" dirty="0" smtClean="0">
              <a:ln>
                <a:noFill/>
              </a:ln>
              <a:solidFill>
                <a:srgbClr val="003DB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Diversité des travaux publiés</a:t>
            </a:r>
          </a:p>
          <a:p>
            <a:pPr marL="361950" marR="0" lvl="0" indent="-361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Évolution du climat et conséquences : </a:t>
            </a:r>
            <a:r>
              <a:rPr kumimoji="0" lang="fr-FR" sz="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GIEC (1990-2014), publications ONERC*, 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rapport interministériel 2009, </a:t>
            </a:r>
            <a:r>
              <a:rPr kumimoji="0" lang="fr-FR" sz="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Jouzel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2011-2015, etc.</a:t>
            </a:r>
          </a:p>
          <a:p>
            <a:pPr marL="361950" marR="0" lvl="0" indent="-3619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lang="fr-FR" sz="500" b="0" kern="0" dirty="0" smtClean="0">
                <a:solidFill>
                  <a:srgbClr val="000000"/>
                </a:solidFill>
                <a:latin typeface="Arial"/>
              </a:rPr>
              <a:t>* ONERC : Observatoire National sur les Effets du Réchauffement Climatique, créé en 2001</a:t>
            </a:r>
            <a:endParaRPr kumimoji="0" lang="fr-FR" sz="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990600" marR="0" lvl="0" indent="-99060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PNACC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: </a:t>
            </a:r>
            <a:r>
              <a:rPr kumimoji="0" lang="fr-FR" sz="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P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lan </a:t>
            </a:r>
            <a:r>
              <a:rPr kumimoji="0" lang="fr-FR" sz="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N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ational d’</a:t>
            </a:r>
            <a:r>
              <a:rPr kumimoji="0" lang="fr-FR" sz="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daptation au </a:t>
            </a:r>
            <a:r>
              <a:rPr kumimoji="0" lang="fr-FR" sz="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C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hangement </a:t>
            </a:r>
            <a:r>
              <a:rPr kumimoji="0" lang="fr-FR" sz="8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C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limatique (MEDDTL, </a:t>
            </a:r>
            <a:r>
              <a:rPr lang="fr-FR" sz="800" b="0" kern="0" dirty="0" smtClean="0">
                <a:solidFill>
                  <a:srgbClr val="000000"/>
                </a:solidFill>
                <a:latin typeface="Arial"/>
              </a:rPr>
              <a:t>DG É</a:t>
            </a:r>
            <a:r>
              <a:rPr kumimoji="0" lang="fr-FR" sz="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nergie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et Climat, 2011)</a:t>
            </a:r>
          </a:p>
          <a:p>
            <a:pPr marL="990600" marR="0" lvl="0" indent="-990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Objectifs :</a:t>
            </a:r>
          </a:p>
          <a:p>
            <a:pPr marL="268288" marR="0" lvl="0" indent="-1762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CC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Améliorer la connaissance scientifique pour éclairer la décision publique</a:t>
            </a:r>
          </a:p>
          <a:p>
            <a:pPr marL="268288" marR="0" lvl="0" indent="-176213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CC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</a:rPr>
              <a:t>Informer la société pour que chacun puisse s'approprier, anticiper et agir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endParaRPr kumimoji="0" lang="fr-FR" sz="9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Programmes de recherche scientifique incluant les eaux souterraines</a:t>
            </a:r>
          </a:p>
          <a:p>
            <a:pPr marL="0" lvl="0" indent="0" eaLnBrk="1" hangingPunct="1">
              <a:buNone/>
              <a:defRPr/>
            </a:pP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GICC Rhône (1999-2004), GICC Seine (2002-04), </a:t>
            </a:r>
            <a:r>
              <a:rPr lang="fr-FR" sz="800" b="0" kern="0" dirty="0" err="1" smtClean="0">
                <a:solidFill>
                  <a:srgbClr val="000000"/>
                </a:solidFill>
                <a:latin typeface="Arial"/>
              </a:rPr>
              <a:t>RExHySS</a:t>
            </a:r>
            <a:r>
              <a:rPr lang="fr-FR" sz="800" b="0" kern="0" dirty="0" smtClean="0">
                <a:solidFill>
                  <a:srgbClr val="000000"/>
                </a:solidFill>
                <a:latin typeface="Arial"/>
              </a:rPr>
              <a:t> (2007-09), ANR VULCAIN (2007-09), 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ICC-HYDROQUAL (2008-10),</a:t>
            </a:r>
            <a:b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</a:b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ECCO-PNRH (2003-09), </a:t>
            </a:r>
            <a:r>
              <a:rPr lang="fr-FR" sz="800" b="0" kern="0" dirty="0">
                <a:solidFill>
                  <a:srgbClr val="000000"/>
                </a:solidFill>
                <a:latin typeface="Arial"/>
              </a:rPr>
              <a:t>Explore </a:t>
            </a:r>
            <a:r>
              <a:rPr lang="fr-FR" sz="800" b="0" kern="0" dirty="0" smtClean="0">
                <a:solidFill>
                  <a:srgbClr val="000000"/>
                </a:solidFill>
                <a:latin typeface="Arial"/>
              </a:rPr>
              <a:t>2070 (2010-12), </a:t>
            </a:r>
            <a:r>
              <a:rPr lang="fr-FR" sz="800" b="0" kern="0" dirty="0">
                <a:solidFill>
                  <a:srgbClr val="000000"/>
                </a:solidFill>
                <a:latin typeface="Arial"/>
              </a:rPr>
              <a:t>ANR CEPS (2011-14</a:t>
            </a:r>
            <a:r>
              <a:rPr lang="fr-FR" sz="800" b="0" kern="0" dirty="0" smtClean="0">
                <a:solidFill>
                  <a:srgbClr val="000000"/>
                </a:solidFill>
                <a:latin typeface="Arial"/>
              </a:rPr>
              <a:t>), ADAPT’EAU 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(2011-15), </a:t>
            </a:r>
            <a:r>
              <a:rPr lang="fr-FR" sz="800" b="0" kern="0" dirty="0" err="1" smtClean="0">
                <a:solidFill>
                  <a:srgbClr val="000000"/>
                </a:solidFill>
                <a:latin typeface="Arial"/>
              </a:rPr>
              <a:t>Aqui</a:t>
            </a:r>
            <a:r>
              <a:rPr lang="fr-FR" sz="800" b="0" kern="0" dirty="0" smtClean="0">
                <a:solidFill>
                  <a:srgbClr val="000000"/>
                </a:solidFill>
                <a:latin typeface="Arial"/>
              </a:rPr>
              <a:t>-FR </a:t>
            </a:r>
            <a:r>
              <a:rPr lang="fr-FR" sz="800" b="0" kern="0" dirty="0">
                <a:solidFill>
                  <a:srgbClr val="000000"/>
                </a:solidFill>
                <a:latin typeface="Arial"/>
              </a:rPr>
              <a:t>(2014-16), </a:t>
            </a:r>
            <a:r>
              <a:rPr lang="fr-FR" sz="800" b="0" kern="0" dirty="0" err="1">
                <a:solidFill>
                  <a:srgbClr val="000000"/>
                </a:solidFill>
                <a:latin typeface="Arial"/>
              </a:rPr>
              <a:t>etc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endParaRPr kumimoji="0" lang="fr-FR" sz="1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</a:rPr>
              <a:t>Multiples contributeurs, nombreux </a:t>
            </a:r>
            <a:r>
              <a:rPr lang="fr-FR" sz="1000" kern="0" dirty="0" smtClean="0">
                <a:solidFill>
                  <a:srgbClr val="003DB8"/>
                </a:solidFill>
                <a:latin typeface="Arial"/>
              </a:rPr>
              <a:t>p</a:t>
            </a:r>
            <a:r>
              <a:rPr kumimoji="0" lang="fr-FR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</a:rPr>
              <a:t>artenariats</a:t>
            </a:r>
            <a:r>
              <a:rPr kumimoji="0" lang="fr-F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DB8"/>
                </a:solidFill>
                <a:effectLst/>
                <a:uLnTx/>
                <a:uFillTx/>
                <a:latin typeface="Arial"/>
              </a:rPr>
              <a:t>, synergies nationales et internationales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A7A8F"/>
              </a:buClr>
              <a:buSzPct val="150000"/>
              <a:buFontTx/>
              <a:buNone/>
              <a:tabLst/>
              <a:defRPr/>
            </a:pP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Météo-France, CNRM-GAME, CERFACS, CEA, CETMEF, CNES, MEDDE, ONERC, ONEMA, Agences de l’Eau, INRA, DREAL, CNRS (INSU/IPSL, LGGE, UMR Métis, ISTO), Universités, IRSTEA, BRGM, INRA, ARMINES, HYDRATEC, ARTELIA, </a:t>
            </a:r>
            <a:r>
              <a:rPr kumimoji="0" lang="fr-FR" sz="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BRLi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fr-FR" sz="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OIEau</a:t>
            </a:r>
            <a:r>
              <a:rPr kumimoji="0" lang="fr-FR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ASTEE, PFE, etc.</a:t>
            </a:r>
            <a:endParaRPr kumimoji="0" lang="fr-FR" sz="10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Flèche vers le bas 2"/>
          <p:cNvSpPr/>
          <p:nvPr/>
        </p:nvSpPr>
        <p:spPr>
          <a:xfrm>
            <a:off x="4788024" y="1851670"/>
            <a:ext cx="432048" cy="144016"/>
          </a:xfrm>
          <a:prstGeom prst="downArrow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3545" y="1144263"/>
            <a:ext cx="7254959" cy="2795639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Projet Explore 2070   </a:t>
            </a:r>
            <a:r>
              <a:rPr lang="fr-FR" sz="1050" dirty="0" smtClean="0">
                <a:solidFill>
                  <a:srgbClr val="003DB8"/>
                </a:solidFill>
              </a:rPr>
              <a:t>(MEDDE, 2010-2012)</a:t>
            </a:r>
            <a:endParaRPr lang="fr-FR" sz="1600" dirty="0" smtClean="0">
              <a:solidFill>
                <a:srgbClr val="003DB8"/>
              </a:solidFill>
            </a:endParaRPr>
          </a:p>
          <a:p>
            <a:pPr marL="90488" indent="-90488" algn="l">
              <a:spcBef>
                <a:spcPts val="1800"/>
              </a:spcBef>
              <a:buClr>
                <a:srgbClr val="0000CC"/>
              </a:buClr>
              <a:buFont typeface="Arial" panose="020B0604020202020204" pitchFamily="34" charset="0"/>
              <a:buChar char="•"/>
            </a:pPr>
            <a:r>
              <a:rPr lang="fr-FR" sz="10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Objectifs</a:t>
            </a:r>
          </a:p>
          <a:p>
            <a:pPr marL="180975" lvl="1" indent="-90488" algn="l">
              <a:buClr>
                <a:srgbClr val="0000CC"/>
              </a:buClr>
              <a:buFont typeface="Arial" panose="020B0604020202020204" pitchFamily="34" charset="0"/>
              <a:buChar char="-"/>
            </a:pPr>
            <a:r>
              <a:rPr lang="fr-FR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Évaluer les impacts potentiels du Changement climatique (CC) </a:t>
            </a:r>
            <a:br>
              <a:rPr lang="fr-FR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 la ressource en eau et les milieux aquatiques à l’horizon 2070</a:t>
            </a:r>
          </a:p>
          <a:p>
            <a:pPr marL="273050" lvl="1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3 : Écoulements de surface (grands bassins versants) – Météo-France</a:t>
            </a:r>
            <a:b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4 : Ressources souterraines et aquifères – ARMINES, BRGM</a:t>
            </a:r>
          </a:p>
          <a:p>
            <a:pPr marL="273050" lvl="1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5 : Biodiversité. Vulnérabilité des milieux aquatiques et de leurs écosystèmes </a:t>
            </a:r>
            <a:r>
              <a:rPr lang="fr-FR" sz="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BIOTOPE</a:t>
            </a:r>
          </a:p>
          <a:p>
            <a:pPr marL="273050" lvl="1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6 : Dynamique des systèmes littoraux et des milieux marins côtiers </a:t>
            </a:r>
            <a:r>
              <a:rPr lang="fr-FR" sz="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BRGM</a:t>
            </a:r>
            <a:endParaRPr lang="fr-FR" sz="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lvl="1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7 : Scénarios d’évolution démographique et socio-économique – BIPE</a:t>
            </a:r>
          </a:p>
          <a:p>
            <a:pPr marL="180975" lvl="1" indent="-90488" algn="l">
              <a:spcBef>
                <a:spcPts val="0"/>
              </a:spcBef>
              <a:buClr>
                <a:srgbClr val="0000CC"/>
              </a:buClr>
              <a:buFont typeface="Arial" panose="020B0604020202020204" pitchFamily="34" charset="0"/>
              <a:buChar char="-"/>
            </a:pPr>
            <a:r>
              <a:rPr lang="fr-FR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Élaborer</a:t>
            </a:r>
            <a:r>
              <a:rPr lang="fr-FR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évaluer les stratégies d’adaptation</a:t>
            </a:r>
          </a:p>
          <a:p>
            <a:pPr marL="274638" lvl="1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2 : Stratégies d’adaptation à l’échelle nationale – Actéon, </a:t>
            </a:r>
            <a:r>
              <a:rPr lang="fr-FR" sz="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OIEau</a:t>
            </a:r>
            <a:endParaRPr lang="fr-FR" sz="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6575" lvl="1" indent="-261938" algn="l">
              <a:spcBef>
                <a:spcPts val="0"/>
              </a:spcBef>
              <a:buClr>
                <a:srgbClr val="0000CC"/>
              </a:buClr>
            </a:pP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 8 : Évaluation des coûts des stratégies d’adaptation – Analyse sectorielle, thématique, </a:t>
            </a:r>
            <a:b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territoriale (échelle régionale ou locale) </a:t>
            </a:r>
            <a:r>
              <a:rPr lang="fr-FR" sz="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fr-FR" sz="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SOGREAH</a:t>
            </a:r>
            <a:endParaRPr lang="fr-FR" sz="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488" indent="-90488" algn="l">
              <a:spcBef>
                <a:spcPts val="12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sz="10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Modèles maillés des grands aquifères</a:t>
            </a:r>
          </a:p>
          <a:p>
            <a:pPr marL="180975" lvl="1" indent="-90488" algn="l">
              <a:spcBef>
                <a:spcPts val="0"/>
              </a:spcBef>
              <a:buClr>
                <a:srgbClr val="0000CC"/>
              </a:buClr>
              <a:buFontTx/>
              <a:buChar char="-"/>
              <a:defRPr/>
            </a:pPr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Bassin parisien, Bassin aquitain, Système </a:t>
            </a:r>
            <a:r>
              <a:rPr lang="fr-FR" sz="7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aquifère régional du </a:t>
            </a:r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Poitou-Charentes</a:t>
            </a:r>
          </a:p>
          <a:p>
            <a:pPr marL="180975" lvl="1" indent="-90488" algn="l">
              <a:spcBef>
                <a:spcPts val="0"/>
              </a:spcBef>
              <a:buClr>
                <a:srgbClr val="0000CC"/>
              </a:buClr>
              <a:buFontTx/>
              <a:buChar char="-"/>
              <a:defRPr/>
            </a:pPr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Plaine d’Alsace et Craie de la Somme</a:t>
            </a:r>
          </a:p>
          <a:p>
            <a:pPr marL="180975" lvl="1" indent="-90488" algn="l">
              <a:spcBef>
                <a:spcPts val="0"/>
              </a:spcBef>
              <a:buClr>
                <a:srgbClr val="0000CC"/>
              </a:buClr>
              <a:buFontTx/>
              <a:buChar char="-"/>
              <a:defRPr/>
            </a:pPr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Calcaires de Guadeloupe</a:t>
            </a:r>
          </a:p>
          <a:p>
            <a:pPr marL="90488" indent="-90488" algn="l">
              <a:spcBef>
                <a:spcPts val="12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sz="10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Modèles globaux ou semi-globaux</a:t>
            </a:r>
          </a:p>
          <a:p>
            <a:pPr marL="92075" lvl="1" algn="l">
              <a:spcBef>
                <a:spcPts val="0"/>
              </a:spcBef>
              <a:buClr>
                <a:srgbClr val="0000CC"/>
              </a:buClr>
              <a:defRPr/>
            </a:pPr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Bassin de la Loire, Bassin karstique du Lez (AEP Montpellier) + quelques bassins de socle </a:t>
            </a:r>
          </a:p>
          <a:p>
            <a:pPr algn="l">
              <a:buClr>
                <a:srgbClr val="0000CC"/>
              </a:buClr>
              <a:buFont typeface="Arial" panose="020B0604020202020204" pitchFamily="34" charset="0"/>
              <a:buChar char="•"/>
            </a:pPr>
            <a:endParaRPr lang="fr-FR" sz="1100" dirty="0" smtClean="0"/>
          </a:p>
          <a:p>
            <a:pPr algn="l"/>
            <a:endParaRPr lang="fr-FR" sz="1100" dirty="0" smtClean="0"/>
          </a:p>
          <a:p>
            <a:pPr algn="l"/>
            <a:endParaRPr lang="fr-FR" sz="1100" dirty="0" smtClean="0"/>
          </a:p>
          <a:p>
            <a:pPr algn="l"/>
            <a:endParaRPr lang="fr-FR" sz="1100" dirty="0" smtClean="0"/>
          </a:p>
          <a:p>
            <a:pPr algn="l"/>
            <a:r>
              <a:rPr lang="fr-FR" sz="1100" dirty="0" smtClean="0"/>
              <a:t>.</a:t>
            </a:r>
          </a:p>
          <a:p>
            <a:pPr algn="l">
              <a:buFontTx/>
              <a:buNone/>
            </a:pPr>
            <a:endParaRPr lang="fr-FR" sz="700" dirty="0" smtClean="0"/>
          </a:p>
          <a:p>
            <a:pPr lvl="1" algn="l">
              <a:lnSpc>
                <a:spcPct val="150000"/>
              </a:lnSpc>
            </a:pPr>
            <a:endParaRPr lang="fr-FR" sz="1400" b="1" dirty="0" smtClean="0"/>
          </a:p>
        </p:txBody>
      </p:sp>
      <p:grpSp>
        <p:nvGrpSpPr>
          <p:cNvPr id="3" name="Groupe 2"/>
          <p:cNvGrpSpPr/>
          <p:nvPr/>
        </p:nvGrpSpPr>
        <p:grpSpPr>
          <a:xfrm>
            <a:off x="6242516" y="1448650"/>
            <a:ext cx="2793980" cy="2498937"/>
            <a:chOff x="6084168" y="1491630"/>
            <a:chExt cx="2793980" cy="2498937"/>
          </a:xfrm>
        </p:grpSpPr>
        <p:pic>
          <p:nvPicPr>
            <p:cNvPr id="13" name="Picture 8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63"/>
            <a:stretch/>
          </p:blipFill>
          <p:spPr bwMode="auto">
            <a:xfrm>
              <a:off x="6156176" y="1491630"/>
              <a:ext cx="2721972" cy="244494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ZoneTexte 2"/>
            <p:cNvSpPr txBox="1"/>
            <p:nvPr/>
          </p:nvSpPr>
          <p:spPr>
            <a:xfrm>
              <a:off x="6084168" y="3793045"/>
              <a:ext cx="883394" cy="19752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Explore 2070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54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98984" y="1116476"/>
            <a:ext cx="7151876" cy="28633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200"/>
              </a:spcBef>
            </a:pPr>
            <a:endParaRPr lang="en-US" sz="300" b="1" dirty="0" smtClean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6575" algn="l">
              <a:spcBef>
                <a:spcPts val="0"/>
              </a:spcBef>
            </a:pPr>
            <a:r>
              <a:rPr lang="en-US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effets du CC sur la recharge des nappes</a:t>
            </a:r>
          </a:p>
          <a:p>
            <a:endParaRPr lang="fr-FR" sz="1200" dirty="0" smtClean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Bef>
                <a:spcPts val="1200"/>
              </a:spcBef>
            </a:pPr>
            <a:r>
              <a:rPr lang="fr-FR" altLang="fr-FR" sz="10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Méthodologie</a:t>
            </a:r>
          </a:p>
          <a:p>
            <a:pPr marL="0" lvl="1" algn="l">
              <a:spcBef>
                <a:spcPts val="600"/>
              </a:spcBef>
              <a:buClr>
                <a:srgbClr val="0000CC"/>
              </a:buClr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de 7 modèles de climat utilisant un scénario « médian » d’émission </a:t>
            </a:r>
            <a:b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gaz à effet de serre (A1B*, 4</a:t>
            </a:r>
            <a:r>
              <a:rPr lang="fr-FR" altLang="fr-FR" sz="80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rapport du GIEC) : </a:t>
            </a:r>
          </a:p>
          <a:p>
            <a:pPr marL="180975" lvl="1" indent="-90488" algn="l">
              <a:spcBef>
                <a:spcPts val="300"/>
              </a:spcBef>
              <a:buClr>
                <a:srgbClr val="0000CC"/>
              </a:buClr>
              <a:buSzPct val="100000"/>
              <a:buFontTx/>
              <a:buChar char="-"/>
              <a:defRPr/>
            </a:pP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Données climatiques journalières régionalisées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(Précipitations, Température,</a:t>
            </a:r>
            <a:b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Évapotranspiration) </a:t>
            </a:r>
            <a:endParaRPr lang="fr-FR" alt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lvl="1" indent="-90488" algn="l">
              <a:spcBef>
                <a:spcPts val="300"/>
              </a:spcBef>
              <a:buClr>
                <a:srgbClr val="0000CC"/>
              </a:buClr>
              <a:buSzPct val="100000"/>
              <a:buFontTx/>
              <a:buChar char="-"/>
              <a:defRPr/>
            </a:pP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Période actuelle 1961-1990 (référence temps présent)</a:t>
            </a:r>
          </a:p>
          <a:p>
            <a:pPr marL="180975" lvl="1" indent="-90488" algn="l">
              <a:spcBef>
                <a:spcPts val="300"/>
              </a:spcBef>
              <a:buClr>
                <a:srgbClr val="0000CC"/>
              </a:buClr>
              <a:buSzPct val="100000"/>
              <a:buFontTx/>
              <a:buChar char="-"/>
              <a:defRPr/>
            </a:pP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Projections climatiques désagrégées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des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modèles climatiques</a:t>
            </a:r>
            <a:b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 la période 2045–2065 (temps futur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69875" lvl="1" algn="l">
              <a:spcBef>
                <a:spcPts val="900"/>
              </a:spcBef>
              <a:buClr>
                <a:srgbClr val="0000CC"/>
              </a:buClr>
              <a:buSzPct val="100000"/>
              <a:defRPr/>
            </a:pPr>
            <a:r>
              <a:rPr lang="fr-FR" altLang="fr-FR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Simulation de chroniques de recharge des nappes sur l’ensemble du territoire</a:t>
            </a:r>
          </a:p>
          <a:p>
            <a:pPr marL="90487" lvl="1" algn="l">
              <a:spcBef>
                <a:spcPts val="1200"/>
              </a:spcBef>
              <a:buClr>
                <a:srgbClr val="0000CC"/>
              </a:buClr>
              <a:buSzPct val="100000"/>
              <a:defRPr/>
            </a:pPr>
            <a:r>
              <a:rPr lang="fr-FR" altLang="fr-FR" sz="1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Réduction de la recharge des </a:t>
            </a:r>
            <a:r>
              <a:rPr lang="fr-FR" altLang="fr-FR" sz="10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nappes sous </a:t>
            </a:r>
            <a:r>
              <a:rPr lang="fr-FR" altLang="fr-FR" sz="1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l’effet </a:t>
            </a:r>
            <a:r>
              <a:rPr lang="fr-FR" altLang="fr-FR" sz="10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d’une diminution</a:t>
            </a:r>
            <a:br>
              <a:rPr lang="fr-FR" altLang="fr-FR" sz="10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1000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 précipitations et d’une augmentation de l’évapotranspiration</a:t>
            </a:r>
          </a:p>
          <a:p>
            <a:pPr algn="l">
              <a:spcBef>
                <a:spcPts val="1200"/>
              </a:spcBef>
            </a:pPr>
            <a:r>
              <a:rPr lang="fr-FR" sz="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fr-FR" sz="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Scénario </a:t>
            </a:r>
            <a:r>
              <a:rPr lang="fr-FR" sz="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SRES A1B du 4</a:t>
            </a:r>
            <a:r>
              <a:rPr lang="fr-FR" sz="4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sz="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rapport GIEC équivalent </a:t>
            </a:r>
            <a:r>
              <a:rPr lang="fr-FR" sz="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  </a:t>
            </a:r>
            <a:r>
              <a:rPr lang="fr-FR" sz="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RCP6,0 du 5</a:t>
            </a:r>
            <a:r>
              <a:rPr lang="fr-FR" sz="4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sz="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rapport du GIEC</a:t>
            </a:r>
          </a:p>
          <a:p>
            <a:pPr algn="l">
              <a:spcBef>
                <a:spcPts val="0"/>
              </a:spcBef>
            </a:pPr>
            <a:r>
              <a:rPr lang="fr-FR" sz="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 : Explore 2070</a:t>
            </a:r>
          </a:p>
          <a:p>
            <a:pPr algn="l">
              <a:buFontTx/>
              <a:buNone/>
            </a:pPr>
            <a:endParaRPr lang="en-US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>
              <a:lnSpc>
                <a:spcPct val="150000"/>
              </a:lnSpc>
            </a:pPr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6459719" y="1173981"/>
            <a:ext cx="2592288" cy="46166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90488" indent="-90488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Variation moyenne de la recharge : de -10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à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-25%</a:t>
            </a:r>
          </a:p>
          <a:p>
            <a:pPr marL="90488" indent="-90488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Bassin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la Loire : -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25 à -30% </a:t>
            </a:r>
            <a:endParaRPr lang="fr-FR" altLang="fr-F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0488" indent="-90488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Sud-Ouest :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-30 à -50%</a:t>
            </a:r>
          </a:p>
        </p:txBody>
      </p:sp>
      <p:grpSp>
        <p:nvGrpSpPr>
          <p:cNvPr id="4" name="Groupe 3"/>
          <p:cNvGrpSpPr/>
          <p:nvPr/>
        </p:nvGrpSpPr>
        <p:grpSpPr>
          <a:xfrm>
            <a:off x="6516216" y="1649920"/>
            <a:ext cx="2451331" cy="2299877"/>
            <a:chOff x="3488822" y="1649920"/>
            <a:chExt cx="2451331" cy="229987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861" y="1649920"/>
              <a:ext cx="2403292" cy="22861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462" y="1665917"/>
              <a:ext cx="805628" cy="30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6095" y="1673012"/>
              <a:ext cx="667181" cy="199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ZoneTexte 2"/>
            <p:cNvSpPr txBox="1"/>
            <p:nvPr/>
          </p:nvSpPr>
          <p:spPr>
            <a:xfrm>
              <a:off x="3488822" y="3718965"/>
              <a:ext cx="209704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900" dirty="0" smtClean="0"/>
                <a:t>Variation moyenne de la recharge (en %)</a:t>
              </a:r>
              <a:endParaRPr lang="fr-FR" sz="900" dirty="0"/>
            </a:p>
          </p:txBody>
        </p:sp>
      </p:grpSp>
      <p:sp>
        <p:nvSpPr>
          <p:cNvPr id="6" name="Flèche droite 5"/>
          <p:cNvSpPr/>
          <p:nvPr/>
        </p:nvSpPr>
        <p:spPr>
          <a:xfrm>
            <a:off x="1979728" y="3054035"/>
            <a:ext cx="144000" cy="108000"/>
          </a:xfrm>
          <a:prstGeom prst="rightArrow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64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898984" y="1131589"/>
            <a:ext cx="7209520" cy="971541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effets du CC sur le niveau des nappes d’eau souterraine</a:t>
            </a:r>
          </a:p>
          <a:p>
            <a:pPr algn="l">
              <a:spcBef>
                <a:spcPts val="600"/>
              </a:spcBef>
              <a:buClr>
                <a:srgbClr val="0000CC"/>
              </a:buClr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 la base des chroniques de recharge calculées à partir de projections climatiques régionalisées, les simulations de nappe conduites avec des modèles déterministes existants font anticiper une </a:t>
            </a:r>
            <a:r>
              <a:rPr lang="fr-FR" altLang="fr-FR" sz="9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</a:t>
            </a:r>
            <a:r>
              <a:rPr lang="fr-FR" altLang="fr-FR" sz="9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isse moyenne des niveaux piézométriques sur </a:t>
            </a:r>
            <a:r>
              <a:rPr lang="fr-FR" altLang="fr-FR" sz="9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période 2046-2065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(moyenne des sept modèles de climat)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rapport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à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période de référence (1961-1990), </a:t>
            </a:r>
            <a:r>
              <a:rPr lang="fr-FR" altLang="fr-FR" sz="9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avec </a:t>
            </a:r>
            <a:r>
              <a:rPr lang="fr-FR" altLang="fr-FR" sz="9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risques </a:t>
            </a:r>
            <a:r>
              <a:rPr lang="fr-FR" altLang="fr-FR" sz="9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induits pour la qualité/quantité des eaux souterraines :</a:t>
            </a:r>
          </a:p>
          <a:p>
            <a:pPr marL="180975" lvl="1" indent="-93663" algn="l">
              <a:spcBef>
                <a:spcPts val="0"/>
              </a:spcBef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0.5 à 1 m de baisse dans les vallées et les  plaines alluviales ; baisse plus marquée (jusqu’à 10 m) sous les plateaux et en bordure des bassins ;</a:t>
            </a:r>
          </a:p>
          <a:p>
            <a:pPr marL="180975" lvl="1" indent="-93663" algn="l">
              <a:spcBef>
                <a:spcPts val="0"/>
              </a:spcBef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à 4 m dans les aquifères de socle</a:t>
            </a:r>
          </a:p>
          <a:p>
            <a:pPr lvl="1" algn="l"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 algn="l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 algn="l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>
              <a:buFontTx/>
              <a:buNone/>
            </a:pP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>
              <a:lnSpc>
                <a:spcPct val="150000"/>
              </a:lnSpc>
            </a:pPr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Flèche droite 33"/>
          <p:cNvSpPr/>
          <p:nvPr/>
        </p:nvSpPr>
        <p:spPr>
          <a:xfrm>
            <a:off x="5025819" y="2949810"/>
            <a:ext cx="317060" cy="198004"/>
          </a:xfrm>
          <a:prstGeom prst="rightArrow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7" name="Groupe 16"/>
          <p:cNvGrpSpPr/>
          <p:nvPr/>
        </p:nvGrpSpPr>
        <p:grpSpPr>
          <a:xfrm>
            <a:off x="1981336" y="2139702"/>
            <a:ext cx="2853529" cy="1820929"/>
            <a:chOff x="2006503" y="2140154"/>
            <a:chExt cx="2853529" cy="1820929"/>
          </a:xfrm>
        </p:grpSpPr>
        <p:sp>
          <p:nvSpPr>
            <p:cNvPr id="19" name="Text Box 4"/>
            <p:cNvSpPr txBox="1">
              <a:spLocks noChangeArrowheads="1"/>
            </p:cNvSpPr>
            <p:nvPr/>
          </p:nvSpPr>
          <p:spPr bwMode="auto">
            <a:xfrm>
              <a:off x="3688238" y="2217737"/>
              <a:ext cx="931572" cy="1642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400" smtClean="0">
                <a:solidFill>
                  <a:srgbClr val="000000"/>
                </a:solidFill>
              </a:endParaRPr>
            </a:p>
          </p:txBody>
        </p:sp>
        <p:pic>
          <p:nvPicPr>
            <p:cNvPr id="21" name="Picture 9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6503" y="2140154"/>
              <a:ext cx="2793575" cy="18209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Oval 11"/>
            <p:cNvSpPr>
              <a:spLocks noChangeArrowheads="1"/>
            </p:cNvSpPr>
            <p:nvPr/>
          </p:nvSpPr>
          <p:spPr bwMode="auto">
            <a:xfrm>
              <a:off x="2860492" y="2760822"/>
              <a:ext cx="362246" cy="336575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pic>
          <p:nvPicPr>
            <p:cNvPr id="23" name="Picture 1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0277" y="2718036"/>
              <a:ext cx="569771" cy="6095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" name="AutoShape 13"/>
            <p:cNvCxnSpPr>
              <a:cxnSpLocks noChangeShapeType="1"/>
              <a:stCxn id="22" idx="4"/>
              <a:endCxn id="23" idx="2"/>
            </p:cNvCxnSpPr>
            <p:nvPr/>
          </p:nvCxnSpPr>
          <p:spPr bwMode="auto">
            <a:xfrm rot="16200000" flipH="1">
              <a:off x="3198295" y="2940716"/>
              <a:ext cx="230186" cy="543547"/>
            </a:xfrm>
            <a:prstGeom prst="bentConnector3">
              <a:avLst>
                <a:gd name="adj1" fmla="val 135687"/>
              </a:avLst>
            </a:prstGeom>
            <a:noFill/>
            <a:ln w="28575">
              <a:solidFill>
                <a:srgbClr val="FF0066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5" name="Text Box 14"/>
            <p:cNvSpPr txBox="1">
              <a:spLocks noChangeArrowheads="1"/>
            </p:cNvSpPr>
            <p:nvPr/>
          </p:nvSpPr>
          <p:spPr bwMode="auto">
            <a:xfrm>
              <a:off x="2912502" y="2548281"/>
              <a:ext cx="452567" cy="230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FF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800" dirty="0" smtClean="0">
                  <a:solidFill>
                    <a:srgbClr val="FFFF00"/>
                  </a:solidFill>
                </a:rPr>
                <a:t>Zoom</a:t>
              </a:r>
            </a:p>
          </p:txBody>
        </p:sp>
        <p:sp>
          <p:nvSpPr>
            <p:cNvPr id="26" name="Text Box 15"/>
            <p:cNvSpPr txBox="1">
              <a:spLocks noChangeArrowheads="1"/>
            </p:cNvSpPr>
            <p:nvPr/>
          </p:nvSpPr>
          <p:spPr bwMode="auto">
            <a:xfrm>
              <a:off x="3372258" y="2334502"/>
              <a:ext cx="931665" cy="200055"/>
            </a:xfrm>
            <a:prstGeom prst="rect">
              <a:avLst/>
            </a:prstGeom>
            <a:solidFill>
              <a:schemeClr val="bg1"/>
            </a:solidFill>
            <a:ln w="6350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700" dirty="0" smtClean="0">
                  <a:solidFill>
                    <a:srgbClr val="0000CC"/>
                  </a:solidFill>
                  <a:latin typeface="+mn-lt"/>
                </a:rPr>
                <a:t>Mailles  500 </a:t>
              </a:r>
              <a:r>
                <a:rPr lang="en-US" sz="700" dirty="0" smtClean="0">
                  <a:solidFill>
                    <a:srgbClr val="0000CC"/>
                  </a:solidFill>
                  <a:latin typeface="+mn-lt"/>
                </a:rPr>
                <a:t>x 500 m</a:t>
              </a:r>
              <a:endParaRPr lang="en-US" sz="1200" dirty="0" smtClean="0">
                <a:solidFill>
                  <a:srgbClr val="0000CC"/>
                </a:solidFill>
                <a:latin typeface="+mn-lt"/>
              </a:endParaRPr>
            </a:p>
          </p:txBody>
        </p:sp>
        <p:sp>
          <p:nvSpPr>
            <p:cNvPr id="27" name="Text Box 16"/>
            <p:cNvSpPr txBox="1">
              <a:spLocks noChangeArrowheads="1"/>
            </p:cNvSpPr>
            <p:nvPr/>
          </p:nvSpPr>
          <p:spPr bwMode="auto">
            <a:xfrm>
              <a:off x="3834641" y="2524894"/>
              <a:ext cx="1025391" cy="20005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fr-FR" sz="700" dirty="0" smtClean="0">
                  <a:solidFill>
                    <a:srgbClr val="0000CC"/>
                  </a:solidFill>
                  <a:latin typeface="+mn-lt"/>
                </a:rPr>
                <a:t>Mailles  </a:t>
              </a:r>
              <a:r>
                <a:rPr lang="en-US" sz="700" dirty="0" smtClean="0">
                  <a:solidFill>
                    <a:srgbClr val="0000CC"/>
                  </a:solidFill>
                  <a:latin typeface="+mn-lt"/>
                </a:rPr>
                <a:t>100 x 100 m</a:t>
              </a:r>
            </a:p>
          </p:txBody>
        </p:sp>
        <p:sp>
          <p:nvSpPr>
            <p:cNvPr id="28" name="Line 17"/>
            <p:cNvSpPr>
              <a:spLocks noChangeShapeType="1"/>
            </p:cNvSpPr>
            <p:nvPr/>
          </p:nvSpPr>
          <p:spPr bwMode="auto">
            <a:xfrm flipH="1">
              <a:off x="3636665" y="2717702"/>
              <a:ext cx="517360" cy="305107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200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29" name="Line 18"/>
            <p:cNvSpPr>
              <a:spLocks noChangeShapeType="1"/>
            </p:cNvSpPr>
            <p:nvPr/>
          </p:nvSpPr>
          <p:spPr bwMode="auto">
            <a:xfrm flipH="1">
              <a:off x="3533161" y="2537874"/>
              <a:ext cx="142643" cy="24063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200" smtClean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sp>
          <p:nvSpPr>
            <p:cNvPr id="31" name="ZoneTexte 2"/>
            <p:cNvSpPr txBox="1"/>
            <p:nvPr/>
          </p:nvSpPr>
          <p:spPr>
            <a:xfrm>
              <a:off x="2075402" y="3704653"/>
              <a:ext cx="883394" cy="16324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BRGM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ZoneTexte 2"/>
            <p:cNvSpPr txBox="1"/>
            <p:nvPr/>
          </p:nvSpPr>
          <p:spPr>
            <a:xfrm>
              <a:off x="2987824" y="2158204"/>
              <a:ext cx="1709302" cy="19752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800" b="1" dirty="0" smtClean="0"/>
                <a:t>Modèle maillé du Bassin de la Somme</a:t>
              </a:r>
              <a:endParaRPr lang="fr-FR" sz="800" b="1" dirty="0"/>
            </a:p>
          </p:txBody>
        </p:sp>
      </p:grpSp>
      <p:grpSp>
        <p:nvGrpSpPr>
          <p:cNvPr id="13" name="Groupe 12"/>
          <p:cNvGrpSpPr/>
          <p:nvPr/>
        </p:nvGrpSpPr>
        <p:grpSpPr>
          <a:xfrm>
            <a:off x="5548531" y="1995122"/>
            <a:ext cx="3487965" cy="1978336"/>
            <a:chOff x="5548531" y="2825662"/>
            <a:chExt cx="3487965" cy="1978336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6732240" y="3068054"/>
              <a:ext cx="1872208" cy="280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A7A8F"/>
                </a:buClr>
                <a:buSzPct val="150000"/>
                <a:buChar char="&gt;"/>
                <a:defRPr sz="24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A7A8F"/>
                </a:buClr>
                <a:buSzPct val="150000"/>
                <a:buFont typeface="Times" pitchFamily="18" charset="0"/>
                <a:buChar char="•"/>
                <a:defRPr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A7A8F"/>
                </a:buClr>
                <a:buSzPct val="150000"/>
                <a:buChar char="–"/>
                <a:defRPr sz="1600">
                  <a:solidFill>
                    <a:schemeClr val="tx1"/>
                  </a:solidFill>
                  <a:latin typeface="+mn-lt"/>
                </a:defRPr>
              </a:lvl3pPr>
              <a:lvl4pPr marL="15621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4pPr>
              <a:lvl5pPr marL="1981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5pPr>
              <a:lvl6pPr marL="2438400" indent="-228600" algn="l" rtl="0" fontAlgn="base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6pPr>
              <a:lvl7pPr marL="2895600" indent="-228600" algn="l" rtl="0" fontAlgn="base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7pPr>
              <a:lvl8pPr marL="3352800" indent="-228600" algn="l" rtl="0" fontAlgn="base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8pPr>
              <a:lvl9pPr marL="3810000" indent="-228600" algn="l" rtl="0" fontAlgn="base">
                <a:spcBef>
                  <a:spcPct val="2000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marL="0" lvl="1" indent="0" algn="ctr" eaLnBrk="1" hangingPunct="1">
                <a:spcBef>
                  <a:spcPts val="0"/>
                </a:spcBef>
                <a:buNone/>
                <a:defRPr/>
              </a:pPr>
              <a:r>
                <a:rPr lang="fr-FR" altLang="fr-FR" sz="800" kern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Baisse du niveau moyen de la nappe 2046-2065 vs. 1961-1990</a:t>
              </a:r>
            </a:p>
          </p:txBody>
        </p:sp>
        <p:grpSp>
          <p:nvGrpSpPr>
            <p:cNvPr id="6" name="Groupe 5"/>
            <p:cNvGrpSpPr/>
            <p:nvPr/>
          </p:nvGrpSpPr>
          <p:grpSpPr>
            <a:xfrm>
              <a:off x="5548531" y="2825662"/>
              <a:ext cx="3487965" cy="1978336"/>
              <a:chOff x="5548531" y="1889558"/>
              <a:chExt cx="3487965" cy="1978336"/>
            </a:xfrm>
          </p:grpSpPr>
          <p:pic>
            <p:nvPicPr>
              <p:cNvPr id="12" name="Picture 4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48531" y="1991020"/>
                <a:ext cx="3487965" cy="18768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5" name="Rectangle 3"/>
              <p:cNvSpPr txBox="1">
                <a:spLocks noChangeArrowheads="1"/>
              </p:cNvSpPr>
              <p:nvPr/>
            </p:nvSpPr>
            <p:spPr bwMode="auto">
              <a:xfrm>
                <a:off x="5943714" y="1889558"/>
                <a:ext cx="2358095" cy="2800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3A7A8F"/>
                  </a:buClr>
                  <a:buSzPct val="150000"/>
                  <a:buChar char="&gt;"/>
                  <a:defRPr sz="2400" b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3A7A8F"/>
                  </a:buClr>
                  <a:buSzPct val="150000"/>
                  <a:buFont typeface="Times" pitchFamily="18" charset="0"/>
                  <a:buChar char="•"/>
                  <a:defRPr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3A7A8F"/>
                  </a:buClr>
                  <a:buSzPct val="150000"/>
                  <a:buChar char="–"/>
                  <a:defRPr sz="1600">
                    <a:solidFill>
                      <a:schemeClr val="tx1"/>
                    </a:solidFill>
                    <a:latin typeface="+mn-lt"/>
                  </a:defRPr>
                </a:lvl3pPr>
                <a:lvl4pPr marL="15621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4pPr>
                <a:lvl5pPr marL="1981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5pPr>
                <a:lvl6pPr marL="2438400" indent="-228600" algn="l" rtl="0" fontAlgn="base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6pPr>
                <a:lvl7pPr marL="2895600" indent="-228600" algn="l" rtl="0" fontAlgn="base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7pPr>
                <a:lvl8pPr marL="3352800" indent="-228600" algn="l" rtl="0" fontAlgn="base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8pPr>
                <a:lvl9pPr marL="3810000" indent="-228600" algn="l" rtl="0" fontAlgn="base">
                  <a:spcBef>
                    <a:spcPct val="2000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lvl="1" indent="0" eaLnBrk="1" hangingPunct="1">
                  <a:spcBef>
                    <a:spcPts val="0"/>
                  </a:spcBef>
                  <a:buNone/>
                  <a:defRPr/>
                </a:pPr>
                <a:r>
                  <a:rPr lang="fr-FR" altLang="fr-FR" sz="900" b="1" kern="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Bassin de la Somme - Nappe de la Craie</a:t>
                </a:r>
              </a:p>
            </p:txBody>
          </p:sp>
          <p:sp>
            <p:nvSpPr>
              <p:cNvPr id="33" name="ZoneTexte 2"/>
              <p:cNvSpPr txBox="1"/>
              <p:nvPr/>
            </p:nvSpPr>
            <p:spPr>
              <a:xfrm>
                <a:off x="6516216" y="2065147"/>
                <a:ext cx="2114305" cy="322484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wrap="none" rtlCol="0" anchor="t">
                <a:noAutofit/>
              </a:bodyPr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fr-FR" sz="800" b="1" dirty="0" smtClean="0"/>
                  <a:t>Baisse du niveau moyen de la nappe de la Craie</a:t>
                </a:r>
              </a:p>
              <a:p>
                <a:pPr algn="ctr"/>
                <a:r>
                  <a:rPr lang="fr-FR" sz="800" b="1" dirty="0" smtClean="0"/>
                  <a:t>2046-65 vs. 1961-1990</a:t>
                </a:r>
                <a:endParaRPr lang="fr-FR" sz="800" b="1" dirty="0"/>
              </a:p>
            </p:txBody>
          </p:sp>
          <p:sp>
            <p:nvSpPr>
              <p:cNvPr id="16" name="ZoneTexte 2"/>
              <p:cNvSpPr txBox="1"/>
              <p:nvPr/>
            </p:nvSpPr>
            <p:spPr>
              <a:xfrm>
                <a:off x="5740906" y="3639448"/>
                <a:ext cx="991334" cy="197522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  <p:txBody>
              <a:bodyPr wrap="none" rtlCol="0" anchor="t">
                <a:noAutofit/>
              </a:bodyPr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fr-FR" sz="500" dirty="0">
                    <a:latin typeface="Arial" panose="020B0604020202020204" pitchFamily="34" charset="0"/>
                    <a:cs typeface="Arial" panose="020B0604020202020204" pitchFamily="34" charset="0"/>
                  </a:rPr>
                  <a:t>Source : </a:t>
                </a:r>
                <a:r>
                  <a:rPr lang="fr-FR" sz="5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Explore 2070 - BRGM</a:t>
                </a:r>
                <a:endParaRPr lang="fr-FR" sz="5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6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7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898984" y="1131590"/>
            <a:ext cx="7209520" cy="345359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effets du CC sur le niveau des nappes d’eau souterraine</a:t>
            </a:r>
          </a:p>
          <a:p>
            <a:pPr marL="87312" lvl="1" algn="l">
              <a:spcBef>
                <a:spcPts val="0"/>
              </a:spcBef>
              <a:buClr>
                <a:srgbClr val="0000CC"/>
              </a:buClr>
              <a:defRPr/>
            </a:pPr>
            <a:endParaRPr lang="fr-FR" altLang="fr-FR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 algn="l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 algn="l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>
              <a:buFontTx/>
              <a:buNone/>
            </a:pP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l">
              <a:lnSpc>
                <a:spcPct val="150000"/>
              </a:lnSpc>
            </a:pPr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5652120" y="1998226"/>
            <a:ext cx="3456384" cy="100027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800" b="1" dirty="0">
                <a:latin typeface="Arial" charset="0"/>
              </a:rPr>
              <a:t> – Bassin </a:t>
            </a:r>
            <a:r>
              <a:rPr lang="fr-FR" altLang="fr-FR" sz="800" b="1" dirty="0" smtClean="0">
                <a:latin typeface="Arial" charset="0"/>
              </a:rPr>
              <a:t>parisien –</a:t>
            </a:r>
            <a:endParaRPr lang="fr-FR" altLang="fr-FR" sz="800" b="1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600" dirty="0" smtClean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800" dirty="0" smtClean="0">
                <a:latin typeface="Arial" charset="0"/>
              </a:rPr>
              <a:t>Baisse </a:t>
            </a:r>
            <a:r>
              <a:rPr lang="fr-FR" altLang="fr-FR" sz="800" dirty="0">
                <a:latin typeface="Arial" charset="0"/>
              </a:rPr>
              <a:t>du niveau moyen de la nappe </a:t>
            </a:r>
            <a:r>
              <a:rPr lang="fr-FR" altLang="fr-FR" sz="800" dirty="0" smtClean="0">
                <a:latin typeface="Arial" charset="0"/>
              </a:rPr>
              <a:t>superficielle sur </a:t>
            </a:r>
            <a:r>
              <a:rPr lang="fr-FR" altLang="fr-FR" sz="800" dirty="0">
                <a:latin typeface="Arial" charset="0"/>
              </a:rPr>
              <a:t>la période </a:t>
            </a:r>
            <a:r>
              <a:rPr lang="fr-FR" altLang="fr-FR" sz="800" dirty="0" smtClean="0">
                <a:latin typeface="Arial" charset="0"/>
              </a:rPr>
              <a:t/>
            </a:r>
            <a:br>
              <a:rPr lang="fr-FR" altLang="fr-FR" sz="800" dirty="0" smtClean="0">
                <a:latin typeface="Arial" charset="0"/>
              </a:rPr>
            </a:br>
            <a:r>
              <a:rPr lang="fr-FR" altLang="fr-FR" sz="800" dirty="0" smtClean="0">
                <a:latin typeface="Arial" charset="0"/>
              </a:rPr>
              <a:t>2046-2065 </a:t>
            </a:r>
            <a:r>
              <a:rPr lang="fr-FR" altLang="fr-FR" sz="800" dirty="0">
                <a:latin typeface="Arial" charset="0"/>
              </a:rPr>
              <a:t>(moyenne des sept modèles de climat) par rapport </a:t>
            </a:r>
            <a:r>
              <a:rPr lang="fr-FR" altLang="fr-FR" sz="800" dirty="0" smtClean="0">
                <a:latin typeface="Arial" charset="0"/>
              </a:rPr>
              <a:t/>
            </a:r>
            <a:br>
              <a:rPr lang="fr-FR" altLang="fr-FR" sz="800" dirty="0" smtClean="0">
                <a:latin typeface="Arial" charset="0"/>
              </a:rPr>
            </a:br>
            <a:r>
              <a:rPr lang="fr-FR" altLang="fr-FR" sz="800" dirty="0" smtClean="0">
                <a:latin typeface="Arial" charset="0"/>
              </a:rPr>
              <a:t>à </a:t>
            </a:r>
            <a:r>
              <a:rPr lang="fr-FR" altLang="fr-FR" sz="800" dirty="0">
                <a:latin typeface="Arial" charset="0"/>
              </a:rPr>
              <a:t>la période de référence (1961-1990</a:t>
            </a:r>
            <a:r>
              <a:rPr lang="fr-FR" altLang="fr-FR" sz="800" dirty="0" smtClean="0">
                <a:latin typeface="Arial" charset="0"/>
              </a:rPr>
              <a:t>) :</a:t>
            </a:r>
          </a:p>
          <a:p>
            <a:pPr marL="180975" indent="-87313" eaLnBrk="1" hangingPunct="1">
              <a:spcBef>
                <a:spcPts val="300"/>
              </a:spcBef>
              <a:buFontTx/>
              <a:buChar char="-"/>
            </a:pPr>
            <a:r>
              <a:rPr lang="fr-FR" altLang="fr-FR" sz="800" dirty="0">
                <a:latin typeface="Arial" charset="0"/>
              </a:rPr>
              <a:t>faible baisse au voisinage du réseau </a:t>
            </a:r>
            <a:r>
              <a:rPr lang="fr-FR" altLang="fr-FR" sz="800" dirty="0" smtClean="0">
                <a:latin typeface="Arial" charset="0"/>
              </a:rPr>
              <a:t>hydrographique : 0.5 – 1 m</a:t>
            </a:r>
            <a:endParaRPr lang="fr-FR" altLang="fr-FR" sz="800" dirty="0">
              <a:latin typeface="Arial" charset="0"/>
            </a:endParaRPr>
          </a:p>
          <a:p>
            <a:pPr marL="180975" indent="-87313" eaLnBrk="1" hangingPunct="1">
              <a:spcBef>
                <a:spcPts val="300"/>
              </a:spcBef>
              <a:buFontTx/>
              <a:buChar char="-"/>
            </a:pPr>
            <a:r>
              <a:rPr lang="fr-FR" altLang="fr-FR" sz="800" dirty="0">
                <a:latin typeface="Arial" charset="0"/>
              </a:rPr>
              <a:t>baisse marquée sous les </a:t>
            </a:r>
            <a:r>
              <a:rPr lang="fr-FR" altLang="fr-FR" sz="800" dirty="0" smtClean="0">
                <a:latin typeface="Arial" charset="0"/>
              </a:rPr>
              <a:t>plateaux, jusqu’à 9 m</a:t>
            </a:r>
            <a:endParaRPr lang="en-US" altLang="fr-FR" sz="800" dirty="0">
              <a:latin typeface="Arial" charset="0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1970869" y="1458133"/>
            <a:ext cx="3554146" cy="2505538"/>
            <a:chOff x="1970869" y="1458133"/>
            <a:chExt cx="3554146" cy="2505538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869" y="1476949"/>
              <a:ext cx="3554146" cy="2486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ZoneTexte 2"/>
            <p:cNvSpPr txBox="1"/>
            <p:nvPr/>
          </p:nvSpPr>
          <p:spPr>
            <a:xfrm>
              <a:off x="2565741" y="3706089"/>
              <a:ext cx="1182201" cy="198090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Explore 2070 - ARMINES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ZoneTexte 2"/>
            <p:cNvSpPr txBox="1"/>
            <p:nvPr/>
          </p:nvSpPr>
          <p:spPr>
            <a:xfrm>
              <a:off x="3385543" y="1458133"/>
              <a:ext cx="2114305" cy="32248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800" b="1" dirty="0" smtClean="0"/>
                <a:t>Baisse du niveau moyen de la nappe superficielle</a:t>
              </a:r>
            </a:p>
            <a:p>
              <a:pPr algn="ctr"/>
              <a:r>
                <a:rPr lang="fr-FR" sz="800" b="1" dirty="0" smtClean="0"/>
                <a:t>2046-65 vs. 1961-1990</a:t>
              </a:r>
              <a:endParaRPr lang="fr-FR" sz="800" b="1" dirty="0"/>
            </a:p>
          </p:txBody>
        </p:sp>
      </p:grpSp>
      <p:sp>
        <p:nvSpPr>
          <p:cNvPr id="19" name="ZoneTexte 2"/>
          <p:cNvSpPr txBox="1"/>
          <p:nvPr/>
        </p:nvSpPr>
        <p:spPr>
          <a:xfrm>
            <a:off x="8827730" y="3850105"/>
            <a:ext cx="324316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96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969551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913498" y="1131590"/>
            <a:ext cx="3882638" cy="2909348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effets du CC sur le débit des cours d’eau</a:t>
            </a:r>
          </a:p>
          <a:p>
            <a:endParaRPr lang="fr-FR" sz="1100" b="1" dirty="0" smtClean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Bef>
                <a:spcPts val="1200"/>
              </a:spcBef>
              <a:buClr>
                <a:srgbClr val="0000CC"/>
              </a:buClr>
              <a:defRPr/>
            </a:pPr>
            <a:r>
              <a:rPr lang="fr-FR" altLang="fr-FR" sz="1000" b="1" dirty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Méthodologie</a:t>
            </a: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1522 bassins versants étudiés.</a:t>
            </a: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projections climatiques x 2 modèles hydrologiques (GR4J, ISBA-MODCOU) = 14 scénarios hydrologiques. </a:t>
            </a: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Quantification des incertitudes associées aux projections hydrologiques.</a:t>
            </a:r>
          </a:p>
          <a:p>
            <a:pPr algn="l">
              <a:spcBef>
                <a:spcPts val="1200"/>
              </a:spcBef>
              <a:buClr>
                <a:srgbClr val="0000CC"/>
              </a:buClr>
              <a:defRPr/>
            </a:pPr>
            <a:r>
              <a:rPr lang="fr-FR" altLang="fr-FR" sz="10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Résultats prévisionnels à l’horizon 2046-2065</a:t>
            </a:r>
            <a:endParaRPr lang="fr-FR" altLang="fr-FR" sz="1000" b="1" dirty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Baisse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 écoulements très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probable,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dont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l’ampleur reste incertaine. Forte disparité spatiale.</a:t>
            </a:r>
            <a:endParaRPr lang="fr-FR" alt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Forte incertitude sur les projections des précipitations (intensité, distribution spatio-temporelle) =&gt; pas de conclusions fiables sur les crues.</a:t>
            </a:r>
            <a:endParaRPr lang="fr-FR" alt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Poursuite du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réchauffement des eaux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superficielles : +1.6 °C à l’horizon 2046-2065. </a:t>
            </a:r>
            <a:endParaRPr lang="fr-FR" alt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-171450" algn="l">
              <a:spcBef>
                <a:spcPts val="300"/>
              </a:spcBef>
              <a:buClr>
                <a:srgbClr val="0000CC"/>
              </a:buClr>
              <a:buFont typeface="Arial" panose="020B0604020202020204" pitchFamily="34" charset="0"/>
              <a:buChar char="•"/>
              <a:defRPr/>
            </a:pP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Dans les DOM,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incertitudes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trop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grandes pour </a:t>
            </a:r>
            <a:r>
              <a:rPr lang="fr-FR" altLang="fr-FR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dégager des évolutions </a:t>
            </a:r>
            <a:r>
              <a:rPr lang="fr-FR" altLang="fr-FR" sz="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significatives.</a:t>
            </a:r>
            <a:endParaRPr lang="fr-FR" altLang="fr-FR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Tx/>
              <a:buNone/>
            </a:pPr>
            <a:endParaRPr lang="en-US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ZoneTexte 2"/>
          <p:cNvSpPr txBox="1"/>
          <p:nvPr/>
        </p:nvSpPr>
        <p:spPr>
          <a:xfrm>
            <a:off x="8804808" y="3850105"/>
            <a:ext cx="332724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Groupe 18"/>
          <p:cNvGrpSpPr/>
          <p:nvPr/>
        </p:nvGrpSpPr>
        <p:grpSpPr>
          <a:xfrm>
            <a:off x="5666072" y="1115356"/>
            <a:ext cx="3162752" cy="2925582"/>
            <a:chOff x="5666072" y="1115356"/>
            <a:chExt cx="3162752" cy="2925582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4128" y="1115356"/>
              <a:ext cx="3104696" cy="2861500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ZoneTexte 2"/>
            <p:cNvSpPr txBox="1"/>
            <p:nvPr/>
          </p:nvSpPr>
          <p:spPr>
            <a:xfrm>
              <a:off x="5666072" y="3842848"/>
              <a:ext cx="1182201" cy="198090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Explore 2070 - IRSTEA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111557" y="1275606"/>
              <a:ext cx="716172" cy="2160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5905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901" y="1504032"/>
            <a:ext cx="3393219" cy="242074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868144" y="2026480"/>
            <a:ext cx="2537656" cy="830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800" b="1" dirty="0" smtClean="0">
                <a:latin typeface="Arial" charset="0"/>
              </a:rPr>
              <a:t>– Réseau hydrographique du Bassin </a:t>
            </a:r>
            <a:r>
              <a:rPr lang="fr-FR" altLang="fr-FR" sz="800" b="1" dirty="0">
                <a:latin typeface="Arial" charset="0"/>
              </a:rPr>
              <a:t>parisien 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800" dirty="0" smtClean="0">
              <a:latin typeface="Arial" pitchFamily="34" charset="0"/>
            </a:endParaRPr>
          </a:p>
          <a:p>
            <a:pPr marL="92075" eaLnBrk="1" hangingPunct="1">
              <a:spcBef>
                <a:spcPct val="0"/>
              </a:spcBef>
              <a:buFontTx/>
              <a:buNone/>
            </a:pPr>
            <a:r>
              <a:rPr lang="fr-FR" altLang="fr-FR" sz="800" dirty="0" smtClean="0">
                <a:latin typeface="Arial" pitchFamily="34" charset="0"/>
              </a:rPr>
              <a:t>Évolution </a:t>
            </a:r>
            <a:r>
              <a:rPr lang="fr-FR" altLang="fr-FR" sz="800" dirty="0">
                <a:latin typeface="Arial" pitchFamily="34" charset="0"/>
              </a:rPr>
              <a:t>relative des débits moyens mensuels </a:t>
            </a:r>
            <a:r>
              <a:rPr lang="fr-FR" altLang="fr-FR" sz="800" dirty="0" smtClean="0">
                <a:latin typeface="Arial" pitchFamily="34" charset="0"/>
              </a:rPr>
              <a:t/>
            </a:r>
            <a:br>
              <a:rPr lang="fr-FR" altLang="fr-FR" sz="800" dirty="0" smtClean="0">
                <a:latin typeface="Arial" pitchFamily="34" charset="0"/>
              </a:rPr>
            </a:br>
            <a:r>
              <a:rPr lang="fr-FR" altLang="fr-FR" sz="800" dirty="0" smtClean="0">
                <a:latin typeface="Arial" pitchFamily="34" charset="0"/>
              </a:rPr>
              <a:t>de </a:t>
            </a:r>
            <a:r>
              <a:rPr lang="fr-FR" altLang="fr-FR" sz="800" dirty="0">
                <a:latin typeface="Arial" pitchFamily="34" charset="0"/>
              </a:rPr>
              <a:t>quelques cours d'eau à l’horizon 2046-2065 (moyenne des 7 modèles de climat) par </a:t>
            </a:r>
            <a:r>
              <a:rPr lang="fr-FR" altLang="fr-FR" sz="800" dirty="0" smtClean="0">
                <a:latin typeface="Arial" pitchFamily="34" charset="0"/>
              </a:rPr>
              <a:t>rapport</a:t>
            </a:r>
            <a:br>
              <a:rPr lang="fr-FR" altLang="fr-FR" sz="800" dirty="0" smtClean="0">
                <a:latin typeface="Arial" pitchFamily="34" charset="0"/>
              </a:rPr>
            </a:br>
            <a:r>
              <a:rPr lang="fr-FR" altLang="fr-FR" sz="800" dirty="0" smtClean="0">
                <a:latin typeface="Arial" pitchFamily="34" charset="0"/>
              </a:rPr>
              <a:t>à </a:t>
            </a:r>
            <a:r>
              <a:rPr lang="fr-FR" altLang="fr-FR" sz="800" dirty="0">
                <a:latin typeface="Arial" pitchFamily="34" charset="0"/>
              </a:rPr>
              <a:t>la période de référence (1961-1990</a:t>
            </a:r>
            <a:r>
              <a:rPr lang="fr-FR" altLang="fr-FR" sz="800" dirty="0" smtClean="0">
                <a:latin typeface="Arial" pitchFamily="34" charset="0"/>
              </a:rPr>
              <a:t>).</a:t>
            </a:r>
            <a:endParaRPr lang="en-US" altLang="fr-FR" sz="800" dirty="0">
              <a:latin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8984" y="1132787"/>
            <a:ext cx="72450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dirty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effets du CC sur le débit des cours d’eau</a:t>
            </a:r>
          </a:p>
        </p:txBody>
      </p:sp>
      <p:sp>
        <p:nvSpPr>
          <p:cNvPr id="15" name="ZoneTexte 2"/>
          <p:cNvSpPr txBox="1"/>
          <p:nvPr/>
        </p:nvSpPr>
        <p:spPr>
          <a:xfrm>
            <a:off x="6156176" y="3816366"/>
            <a:ext cx="1152128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500" dirty="0">
                <a:latin typeface="Arial" panose="020B0604020202020204" pitchFamily="34" charset="0"/>
                <a:cs typeface="Arial" panose="020B0604020202020204" pitchFamily="34" charset="0"/>
              </a:rPr>
              <a:t>Source : </a:t>
            </a:r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Explore 2070 - ARMINES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ZoneTexte 2"/>
          <p:cNvSpPr txBox="1"/>
          <p:nvPr/>
        </p:nvSpPr>
        <p:spPr>
          <a:xfrm>
            <a:off x="8804808" y="3850105"/>
            <a:ext cx="332724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61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8984" y="1108919"/>
            <a:ext cx="454522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dirty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effets du CC sur les nappes littorales</a:t>
            </a:r>
          </a:p>
          <a:p>
            <a:pPr>
              <a:spcBef>
                <a:spcPts val="600"/>
              </a:spcBef>
              <a:buClr>
                <a:srgbClr val="0000CC"/>
              </a:buClr>
              <a:defRPr/>
            </a:pPr>
            <a:r>
              <a:rPr lang="fr-FR" altLang="fr-FR" sz="1050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Surélévation </a:t>
            </a:r>
            <a:r>
              <a:rPr lang="fr-FR" altLang="fr-FR" sz="1050" dirty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 niveau marin</a:t>
            </a:r>
          </a:p>
          <a:p>
            <a:pPr marL="176213" lvl="1" indent="-84138">
              <a:spcBef>
                <a:spcPts val="100"/>
              </a:spcBef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r>
              <a:rPr lang="fr-FR" altLang="fr-FR" sz="800" b="1" dirty="0">
                <a:latin typeface="Arial" panose="020B0604020202020204" pitchFamily="34" charset="0"/>
                <a:cs typeface="Arial" panose="020B0604020202020204" pitchFamily="34" charset="0"/>
              </a:rPr>
              <a:t>Intrusion marine dans les aquifères </a:t>
            </a:r>
            <a:r>
              <a:rPr lang="fr-FR" altLang="fr-FR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côtiers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accentuée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par la pression démographique sur le littoral (augmentation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pompages).</a:t>
            </a:r>
            <a:endParaRPr lang="fr-FR" altLang="fr-F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213" lvl="1" indent="-84138">
              <a:spcBef>
                <a:spcPts val="100"/>
              </a:spcBef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r>
              <a:rPr lang="fr-FR" altLang="fr-FR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Salinisation </a:t>
            </a:r>
            <a:r>
              <a:rPr lang="fr-FR" altLang="fr-FR" sz="800" b="1" dirty="0">
                <a:latin typeface="Arial" panose="020B0604020202020204" pitchFamily="34" charset="0"/>
                <a:cs typeface="Arial" panose="020B0604020202020204" pitchFamily="34" charset="0"/>
              </a:rPr>
              <a:t>des zones estuariennes et des zones de marais </a:t>
            </a:r>
            <a:r>
              <a:rPr lang="fr-FR" altLang="fr-FR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fr-FR" altLang="fr-FR" sz="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par remontée d’eau de mer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dans les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rivières.</a:t>
            </a:r>
            <a:endParaRPr lang="fr-FR" altLang="fr-F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213" lvl="1" indent="-84138">
              <a:spcBef>
                <a:spcPts val="100"/>
              </a:spcBef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r>
              <a:rPr lang="fr-FR" altLang="fr-FR" sz="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Submersion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marine lors de tempêtes plus fréquentes et plus intenses</a:t>
            </a:r>
            <a:r>
              <a:rPr lang="fr-FR" altLang="fr-FR" sz="105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r-FR" altLang="fr-FR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lvl="1" indent="-180975">
              <a:buClr>
                <a:srgbClr val="0000CC"/>
              </a:buClr>
              <a:buFont typeface="Arial" panose="020B0604020202020204" pitchFamily="34" charset="0"/>
              <a:buChar char="-"/>
              <a:defRPr/>
            </a:pPr>
            <a:endParaRPr lang="fr-FR" altLang="fr-FR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1942897" y="2297793"/>
            <a:ext cx="2152284" cy="1612617"/>
            <a:chOff x="2002811" y="2468814"/>
            <a:chExt cx="2001516" cy="1499652"/>
          </a:xfrm>
        </p:grpSpPr>
        <p:pic>
          <p:nvPicPr>
            <p:cNvPr id="19" name="Picture 8"/>
            <p:cNvPicPr>
              <a:picLocks noChangeAspect="1"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6508" b="1"/>
            <a:stretch/>
          </p:blipFill>
          <p:spPr bwMode="auto">
            <a:xfrm>
              <a:off x="2002811" y="2468814"/>
              <a:ext cx="2001516" cy="1499652"/>
            </a:xfrm>
            <a:prstGeom prst="rect">
              <a:avLst/>
            </a:prstGeom>
            <a:noFill/>
            <a:ln w="6350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19"/>
            <p:cNvSpPr/>
            <p:nvPr/>
          </p:nvSpPr>
          <p:spPr>
            <a:xfrm>
              <a:off x="2706685" y="3646501"/>
              <a:ext cx="771366" cy="157419"/>
            </a:xfrm>
            <a:prstGeom prst="rect">
              <a:avLst/>
            </a:prstGeom>
            <a:ln w="6350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IPCC, 2013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154392" y="2474967"/>
              <a:ext cx="905440" cy="515190"/>
            </a:xfrm>
            <a:prstGeom prst="rect">
              <a:avLst/>
            </a:prstGeom>
            <a:noFill/>
            <a:ln w="6350">
              <a:noFill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ts val="1200"/>
                </a:spcBef>
              </a:pPr>
              <a:r>
                <a:rPr lang="fr-FR" sz="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Elévation moyenne du niveau marin (m) pour deux scénarios contrastés d’émission de gaz à effet de serre.</a:t>
              </a:r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6372201" y="1159008"/>
            <a:ext cx="2772588" cy="531099"/>
            <a:chOff x="6372201" y="1159008"/>
            <a:chExt cx="2772588" cy="531099"/>
          </a:xfrm>
        </p:grpSpPr>
        <p:sp>
          <p:nvSpPr>
            <p:cNvPr id="25" name="ZoneTexte 24"/>
            <p:cNvSpPr txBox="1"/>
            <p:nvPr/>
          </p:nvSpPr>
          <p:spPr>
            <a:xfrm>
              <a:off x="6372201" y="1159008"/>
              <a:ext cx="27725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Effets de la tempête Johanna sur la presqu’île de </a:t>
              </a:r>
              <a:r>
                <a:rPr lang="fr-FR" sz="7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Gâvres</a:t>
              </a:r>
              <a: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(Morbihan), 2008. </a:t>
              </a:r>
              <a:b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Simulation par modèles emboîtés (marées, courants, vagues)</a:t>
              </a:r>
            </a:p>
            <a:p>
              <a:pPr algn="ctr"/>
              <a:endParaRPr lang="fr-FR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8157104" y="1520830"/>
              <a:ext cx="631904" cy="1692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BRGM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109214" y="2901593"/>
            <a:ext cx="97758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RCP 2.6 : faibles émissions </a:t>
            </a:r>
          </a:p>
          <a:p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RCP 8.5 : fortes émissions</a:t>
            </a:r>
          </a:p>
        </p:txBody>
      </p:sp>
      <p:sp>
        <p:nvSpPr>
          <p:cNvPr id="30" name="ZoneTexte 2"/>
          <p:cNvSpPr txBox="1"/>
          <p:nvPr/>
        </p:nvSpPr>
        <p:spPr>
          <a:xfrm>
            <a:off x="8812065" y="3850105"/>
            <a:ext cx="332724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oupe 23"/>
          <p:cNvGrpSpPr/>
          <p:nvPr/>
        </p:nvGrpSpPr>
        <p:grpSpPr>
          <a:xfrm>
            <a:off x="4111286" y="2629622"/>
            <a:ext cx="2406754" cy="1305473"/>
            <a:chOff x="4111286" y="2629622"/>
            <a:chExt cx="2406754" cy="130547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1596" y="2639464"/>
              <a:ext cx="2346444" cy="1275538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4118181" y="3735040"/>
              <a:ext cx="2150369" cy="2000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Avancée du biseau salé sous l’effet de pompages</a:t>
              </a:r>
              <a:endParaRPr lang="fr-FR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lèche droite 14"/>
            <p:cNvSpPr/>
            <p:nvPr/>
          </p:nvSpPr>
          <p:spPr>
            <a:xfrm>
              <a:off x="5395686" y="3472350"/>
              <a:ext cx="144000" cy="72000"/>
            </a:xfrm>
            <a:prstGeom prst="rightArrow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Flèche droite 25"/>
            <p:cNvSpPr/>
            <p:nvPr/>
          </p:nvSpPr>
          <p:spPr>
            <a:xfrm>
              <a:off x="4891794" y="3088649"/>
              <a:ext cx="144000" cy="72000"/>
            </a:xfrm>
            <a:prstGeom prst="rightArrow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Flèche droite 26"/>
            <p:cNvSpPr/>
            <p:nvPr/>
          </p:nvSpPr>
          <p:spPr>
            <a:xfrm>
              <a:off x="5648258" y="3603900"/>
              <a:ext cx="144000" cy="72000"/>
            </a:xfrm>
            <a:prstGeom prst="rightArrow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Flèche droite 27"/>
            <p:cNvSpPr/>
            <p:nvPr/>
          </p:nvSpPr>
          <p:spPr>
            <a:xfrm>
              <a:off x="5050308" y="3241233"/>
              <a:ext cx="144000" cy="72000"/>
            </a:xfrm>
            <a:prstGeom prst="rightArrow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111286" y="2629622"/>
              <a:ext cx="913954" cy="2000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fr-FR" sz="7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Intrusion marine </a:t>
              </a:r>
            </a:p>
          </p:txBody>
        </p:sp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42" y="1729246"/>
            <a:ext cx="2319122" cy="2258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4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898984" y="1108919"/>
            <a:ext cx="720952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Évolution prévisionnelle des prélèvements en eau souterraine</a:t>
            </a:r>
            <a:endParaRPr lang="fr-FR" sz="1100" b="1" dirty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ZoneTexte 2"/>
          <p:cNvSpPr txBox="1"/>
          <p:nvPr/>
        </p:nvSpPr>
        <p:spPr>
          <a:xfrm>
            <a:off x="8812065" y="3850105"/>
            <a:ext cx="332724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209305"/>
              </p:ext>
            </p:extLst>
          </p:nvPr>
        </p:nvGraphicFramePr>
        <p:xfrm>
          <a:off x="2522293" y="1776782"/>
          <a:ext cx="2736305" cy="484844"/>
        </p:xfrm>
        <a:graphic>
          <a:graphicData uri="http://schemas.openxmlformats.org/drawingml/2006/table">
            <a:tbl>
              <a:tblPr firstRow="1" firstCol="1" bandRow="1"/>
              <a:tblGrid>
                <a:gridCol w="664859"/>
                <a:gridCol w="664768"/>
                <a:gridCol w="504056"/>
                <a:gridCol w="514927"/>
                <a:gridCol w="387695"/>
              </a:tblGrid>
              <a:tr h="1212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Date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Eau</a:t>
                      </a:r>
                      <a:r>
                        <a:rPr lang="fr-FR" sz="700" baseline="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potable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Irrigation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Industrie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Total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2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2006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3631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1276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1436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6344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2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2070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3100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1271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679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5050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2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Variation (%)</a:t>
                      </a:r>
                      <a:endParaRPr lang="fr-BE" sz="7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-14.6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-0.4</a:t>
                      </a:r>
                      <a:endParaRPr lang="fr-BE" sz="7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-52.7</a:t>
                      </a:r>
                      <a:endParaRPr lang="fr-BE" sz="7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fr-FR" sz="700" b="1" dirty="0">
                          <a:solidFill>
                            <a:srgbClr val="0000CC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-20.3</a:t>
                      </a:r>
                      <a:endParaRPr lang="fr-BE" sz="700" b="1" dirty="0">
                        <a:solidFill>
                          <a:srgbClr val="0000CC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907402" y="2268321"/>
            <a:ext cx="3982924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buNone/>
            </a:pPr>
            <a:endParaRPr lang="fr-FR" altLang="fr-FR" sz="800" dirty="0" smtClean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Diminution </a:t>
            </a:r>
            <a:r>
              <a:rPr lang="fr-FR" alt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20% des prélèvements </a:t>
            </a: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nappe à l’horizon 2070 :</a:t>
            </a:r>
          </a:p>
          <a:p>
            <a:pPr marL="182563" indent="-90488" eaLnBrk="1" hangingPunct="1">
              <a:spcBef>
                <a:spcPct val="0"/>
              </a:spcBef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Eau potable -15% : baisse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consommation, efficacité </a:t>
            </a:r>
            <a:r>
              <a:rPr lang="fr-FR" altLang="fr-FR" sz="800" dirty="0">
                <a:latin typeface="Arial" panose="020B0604020202020204" pitchFamily="34" charset="0"/>
                <a:cs typeface="Arial" panose="020B0604020202020204" pitchFamily="34" charset="0"/>
              </a:rPr>
              <a:t>accrue des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réseaux</a:t>
            </a:r>
          </a:p>
          <a:p>
            <a:pPr marL="182563" indent="-90488" eaLnBrk="1" hangingPunct="1">
              <a:spcBef>
                <a:spcPct val="0"/>
              </a:spcBef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Eau industrielle -53% : efforts de recyclage, évolution de la production</a:t>
            </a:r>
          </a:p>
          <a:p>
            <a:pPr marL="182563" indent="-90488" eaLnBrk="1" hangingPunct="1">
              <a:spcBef>
                <a:spcPct val="0"/>
              </a:spcBef>
            </a:pP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Demande agricole globalement stable.</a:t>
            </a:r>
          </a:p>
          <a:p>
            <a:pPr marL="0" indent="0" eaLnBrk="1" hangingPunct="1">
              <a:spcBef>
                <a:spcPts val="300"/>
              </a:spcBef>
              <a:buNone/>
            </a:pPr>
            <a:endParaRPr lang="fr-FR" altLang="fr-FR" sz="800" dirty="0" smtClean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Très forte disparité territoriale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zones littorales en tension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(pression démographique)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fr-FR" altLang="fr-FR" sz="800" dirty="0" smtClean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de l’évolution des prélèvements sur la baisse des niveaux piézométriques induite par le changement climatique :</a:t>
            </a:r>
            <a:endParaRPr lang="fr-FR" altLang="fr-FR" sz="8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lvl="1" indent="-93663" eaLnBrk="1" hangingPunct="1">
              <a:spcBef>
                <a:spcPct val="0"/>
              </a:spcBef>
              <a:buFontTx/>
              <a:buChar char="-"/>
            </a:pPr>
            <a:r>
              <a:rPr lang="fr-FR" altLang="fr-FR" sz="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Légère atténuation globale de </a:t>
            </a:r>
            <a:r>
              <a:rPr lang="fr-FR" altLang="fr-FR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baisse des niveaux </a:t>
            </a:r>
            <a:r>
              <a:rPr lang="fr-FR" altLang="fr-FR" sz="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piézométriques. </a:t>
            </a:r>
            <a:endParaRPr lang="fr-FR" altLang="fr-FR" sz="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lvl="1" indent="-93663" eaLnBrk="1" hangingPunct="1">
              <a:spcBef>
                <a:spcPct val="0"/>
              </a:spcBef>
              <a:buFontTx/>
              <a:buChar char="-"/>
            </a:pPr>
            <a:r>
              <a:rPr lang="fr-FR" altLang="fr-FR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 droit des zones </a:t>
            </a:r>
            <a:r>
              <a:rPr lang="fr-FR" altLang="fr-FR" sz="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estivales littorales</a:t>
            </a:r>
            <a:r>
              <a:rPr lang="fr-FR" altLang="fr-FR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baisse </a:t>
            </a:r>
            <a:r>
              <a:rPr lang="fr-FR" altLang="fr-FR" sz="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accrue des </a:t>
            </a:r>
            <a:r>
              <a:rPr lang="fr-FR" altLang="fr-FR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niveaux </a:t>
            </a:r>
            <a:r>
              <a:rPr lang="fr-FR" altLang="fr-FR" sz="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risques accentués de salinisation des nappes.</a:t>
            </a:r>
            <a:endParaRPr lang="fr-FR" altLang="fr-FR" sz="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1906241" y="1410330"/>
            <a:ext cx="399976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de différents </a:t>
            </a:r>
            <a:r>
              <a:rPr lang="fr-FR" alt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scénarios démographiques et socio-économiques 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(BIPE) </a:t>
            </a:r>
            <a:b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sur </a:t>
            </a: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l’évolution des </a:t>
            </a:r>
            <a:r>
              <a:rPr lang="fr-FR" altLang="fr-FR" sz="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prélèvements en eau </a:t>
            </a:r>
            <a:r>
              <a:rPr lang="fr-FR" alt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souterraine</a:t>
            </a:r>
            <a:r>
              <a:rPr lang="fr-FR" alt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  <a:endParaRPr lang="fr-FR" altLang="fr-F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5831859" y="1491466"/>
            <a:ext cx="3146568" cy="2376587"/>
            <a:chOff x="5831859" y="1491466"/>
            <a:chExt cx="3146568" cy="2376587"/>
          </a:xfrm>
        </p:grpSpPr>
        <p:pic>
          <p:nvPicPr>
            <p:cNvPr id="14" name="Image 2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889"/>
            <a:stretch/>
          </p:blipFill>
          <p:spPr bwMode="auto">
            <a:xfrm>
              <a:off x="5898746" y="1539190"/>
              <a:ext cx="3079681" cy="2328863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ZoneTexte 2"/>
            <p:cNvSpPr txBox="1"/>
            <p:nvPr/>
          </p:nvSpPr>
          <p:spPr>
            <a:xfrm>
              <a:off x="5831859" y="3738201"/>
              <a:ext cx="972389" cy="12985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500" dirty="0">
                  <a:latin typeface="Arial" panose="020B0604020202020204" pitchFamily="34" charset="0"/>
                  <a:cs typeface="Arial" panose="020B0604020202020204" pitchFamily="34" charset="0"/>
                </a:rPr>
                <a:t>Source : </a:t>
              </a:r>
              <a:r>
                <a:rPr lang="fr-FR" sz="5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Explore 2070 - BIPE</a:t>
              </a:r>
              <a:endParaRPr lang="fr-FR" sz="5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5846281" y="1491466"/>
              <a:ext cx="13375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Évolution prévisionnelle des prélèvements en eau souterraine, entre 2006 </a:t>
              </a:r>
              <a:b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et 2070 (en %)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22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898985" y="1108919"/>
            <a:ext cx="69934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dirty="0" smtClean="0">
                <a:solidFill>
                  <a:srgbClr val="003D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Précautions d’emploi pour les prévisions d’impact du CC sur les ressources en eau </a:t>
            </a:r>
          </a:p>
          <a:p>
            <a:pPr algn="ctr"/>
            <a:endParaRPr lang="fr-FR" sz="800" b="1" dirty="0">
              <a:solidFill>
                <a:srgbClr val="003D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Un enchaînement de modèles qui ont chacun leurs limites/difficultés à reproduire les phénomènes.</a:t>
            </a:r>
            <a:endParaRPr lang="fr-FR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ZoneTexte 2"/>
          <p:cNvSpPr txBox="1"/>
          <p:nvPr/>
        </p:nvSpPr>
        <p:spPr>
          <a:xfrm>
            <a:off x="8812065" y="3850105"/>
            <a:ext cx="332724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2779A6-CF56-4A37-A17C-6B04E5DFB66D}" type="slidenum">
              <a:rPr lang="fr-FR" sz="50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fld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 / 12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Groupe 19"/>
          <p:cNvGrpSpPr/>
          <p:nvPr/>
        </p:nvGrpSpPr>
        <p:grpSpPr>
          <a:xfrm>
            <a:off x="2109185" y="1725695"/>
            <a:ext cx="6227847" cy="1229772"/>
            <a:chOff x="2109185" y="1767422"/>
            <a:chExt cx="6227847" cy="122977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9185" y="2353144"/>
              <a:ext cx="875357" cy="580087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5405" y="1767422"/>
              <a:ext cx="799162" cy="524182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2328911"/>
              <a:ext cx="837257" cy="611940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7348" y="2440949"/>
              <a:ext cx="1116335" cy="403321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6" name="Picture 6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7900" y="2288027"/>
              <a:ext cx="891524" cy="709167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7" name="Picture 7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8716" y="2278733"/>
              <a:ext cx="748316" cy="708821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8" name="Picture 8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8371" y="1878802"/>
              <a:ext cx="801137" cy="291843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3834" y="1878803"/>
              <a:ext cx="843942" cy="305776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30" name="Picture 10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9869" y="1877587"/>
              <a:ext cx="797456" cy="293058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5131" name="Picture 11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9514" y="1800840"/>
              <a:ext cx="749427" cy="381381"/>
            </a:xfrm>
            <a:prstGeom prst="rect">
              <a:avLst/>
            </a:prstGeom>
            <a:noFill/>
            <a:ln w="63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cxnSp>
          <p:nvCxnSpPr>
            <p:cNvPr id="19" name="Connecteur droit avec flèche 18"/>
            <p:cNvCxnSpPr/>
            <p:nvPr/>
          </p:nvCxnSpPr>
          <p:spPr>
            <a:xfrm>
              <a:off x="2984542" y="2635568"/>
              <a:ext cx="43533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droit avec flèche 32"/>
            <p:cNvCxnSpPr/>
            <p:nvPr/>
          </p:nvCxnSpPr>
          <p:spPr>
            <a:xfrm>
              <a:off x="7157044" y="2633198"/>
              <a:ext cx="43533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eur droit avec flèche 33"/>
            <p:cNvCxnSpPr/>
            <p:nvPr/>
          </p:nvCxnSpPr>
          <p:spPr>
            <a:xfrm>
              <a:off x="4257128" y="2633143"/>
              <a:ext cx="43533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necteur droit avec flèche 34"/>
            <p:cNvCxnSpPr/>
            <p:nvPr/>
          </p:nvCxnSpPr>
          <p:spPr>
            <a:xfrm>
              <a:off x="5823203" y="2632894"/>
              <a:ext cx="43533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/>
          <p:cNvSpPr/>
          <p:nvPr/>
        </p:nvSpPr>
        <p:spPr>
          <a:xfrm>
            <a:off x="1895928" y="3016275"/>
            <a:ext cx="6993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Des hypothèses et des erreurs à chaque étape de modélisation =&gt; Multiplication des incertitudes.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Pour prendre en compte ces incertitudes, nécessité d’utiliser plusieurs scénarios et plusieurs modèles.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Garder la fourchette des résultats issus de plusieurs modèles.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Rester prudent sur la quantification des évolutions hydrologiques et hydrogéologiques prévisionnelles.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Malgré les fortes incertitudes, les résultats indiquent déjà des tendances lourdes qui sont suffisantes pour commencer à agir.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fr-FR" sz="8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résultats permettent d’apprécier quelle pourrait être la vulnérabilité future des territoires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plutôt que de prévoir les débits et niveaux piézométriques du futur.</a:t>
            </a:r>
            <a:endParaRPr lang="fr-FR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ZoneTexte 2"/>
          <p:cNvSpPr txBox="1"/>
          <p:nvPr/>
        </p:nvSpPr>
        <p:spPr>
          <a:xfrm>
            <a:off x="7653042" y="3847346"/>
            <a:ext cx="1152128" cy="19809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500" dirty="0">
                <a:latin typeface="Arial" panose="020B0604020202020204" pitchFamily="34" charset="0"/>
                <a:cs typeface="Arial" panose="020B0604020202020204" pitchFamily="34" charset="0"/>
              </a:rPr>
              <a:t>Source : </a:t>
            </a:r>
            <a:r>
              <a:rPr lang="fr-FR" sz="500" dirty="0" smtClean="0">
                <a:latin typeface="Arial" panose="020B0604020202020204" pitchFamily="34" charset="0"/>
                <a:cs typeface="Arial" panose="020B0604020202020204" pitchFamily="34" charset="0"/>
              </a:rPr>
              <a:t>Explore 2070 - IRSTEA</a:t>
            </a:r>
            <a:endParaRPr lang="fr-FR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8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>
            <a:off x="1898984" y="1035918"/>
            <a:ext cx="0" cy="30480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1035918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9" y="3976856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9582"/>
            <a:ext cx="1627645" cy="1182044"/>
          </a:xfrm>
          <a:prstGeom prst="rect">
            <a:avLst/>
          </a:prstGeom>
        </p:spPr>
      </p:pic>
      <p:sp>
        <p:nvSpPr>
          <p:cNvPr id="2" name="Rectangle 1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6"/>
            <a:ext cx="906348" cy="660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0" y="2949810"/>
            <a:ext cx="1659435" cy="1045081"/>
          </a:xfrm>
          <a:prstGeom prst="rect">
            <a:avLst/>
          </a:prstGeom>
        </p:spPr>
      </p:pic>
      <p:pic>
        <p:nvPicPr>
          <p:cNvPr id="2050" name="Picture 2" descr="D:\Documents\barthelemyy\Privé\Photos\2015\2015-09_Team-Building_Blois\YB\Fichiers_compressés\P105021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" t="8046" r="251" b="30829"/>
          <a:stretch/>
        </p:blipFill>
        <p:spPr bwMode="auto">
          <a:xfrm>
            <a:off x="1891364" y="1131589"/>
            <a:ext cx="7245016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3059832" y="3876828"/>
            <a:ext cx="801823" cy="20005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Loire à Blois</a:t>
            </a:r>
            <a:endParaRPr lang="en-US" sz="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330789" y="1404383"/>
            <a:ext cx="1516762" cy="246221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Merci de votre attention</a:t>
            </a:r>
            <a:endParaRPr lang="en-US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05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 anchor="t">
        <a:noAutofit/>
      </a:bodyPr>
      <a:lstStyle>
        <a:defPPr algn="ctr">
          <a:defRPr sz="800" b="1" dirty="0" smtClean="0"/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a: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2020</TotalTime>
  <Words>1118</Words>
  <Application>Microsoft Office PowerPoint</Application>
  <PresentationFormat>Affichage à l'écran (16:9)</PresentationFormat>
  <Paragraphs>209</Paragraphs>
  <Slides>13</Slides>
  <Notes>13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Thème Office</vt:lpstr>
      <vt:lpstr>Eau et climat : l’approche française  Connaissances scientifiques à l’échelle nationale  Gestion de la ressource en eau  N. Amraoui, Y. Barthélemy, G. Le Cozannet BRGM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REF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Courty-Ahmed, Anne-Gaelle (RX)</dc:creator>
  <cp:lastModifiedBy>CRAN Melisa</cp:lastModifiedBy>
  <cp:revision>166</cp:revision>
  <dcterms:created xsi:type="dcterms:W3CDTF">2015-10-02T08:44:29Z</dcterms:created>
  <dcterms:modified xsi:type="dcterms:W3CDTF">2016-02-19T14:45:44Z</dcterms:modified>
</cp:coreProperties>
</file>