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9" r:id="rId4"/>
    <p:sldId id="260" r:id="rId5"/>
    <p:sldId id="261" r:id="rId6"/>
    <p:sldId id="262" r:id="rId7"/>
    <p:sldId id="265" r:id="rId8"/>
    <p:sldId id="264" r:id="rId9"/>
    <p:sldId id="263" r:id="rId10"/>
    <p:sldId id="268" r:id="rId11"/>
    <p:sldId id="266" r:id="rId12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-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3000" b="1">
                <a:solidFill>
                  <a:srgbClr val="0070C0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46" y="66111"/>
            <a:ext cx="1659435" cy="104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09/10/2015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melisa.cran@partenariat-francais-eau.f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83768" y="1563638"/>
            <a:ext cx="5688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Définition d’un projet </a:t>
            </a:r>
            <a:r>
              <a:rPr lang="fr-FR" sz="2400" b="1" dirty="0" smtClean="0">
                <a:solidFill>
                  <a:srgbClr val="002060"/>
                </a:solidFill>
              </a:rPr>
              <a:t>«</a:t>
            </a:r>
            <a:r>
              <a:rPr lang="fr-FR" sz="2400" b="1" dirty="0" smtClean="0">
                <a:solidFill>
                  <a:srgbClr val="00B0F0"/>
                </a:solidFill>
              </a:rPr>
              <a:t>Eau</a:t>
            </a:r>
            <a:r>
              <a:rPr lang="fr-FR" sz="2400" b="1" dirty="0" smtClean="0">
                <a:solidFill>
                  <a:srgbClr val="002060"/>
                </a:solidFill>
              </a:rPr>
              <a:t>» </a:t>
            </a:r>
            <a:r>
              <a:rPr lang="fr-FR" sz="2400" b="1" dirty="0" smtClean="0">
                <a:solidFill>
                  <a:srgbClr val="002060"/>
                </a:solidFill>
              </a:rPr>
              <a:t>de lutte contre le </a:t>
            </a:r>
            <a:r>
              <a:rPr lang="fr-FR" sz="2400" b="1" dirty="0" smtClean="0">
                <a:solidFill>
                  <a:srgbClr val="002060"/>
                </a:solidFill>
              </a:rPr>
              <a:t>dérèglement climatique</a:t>
            </a:r>
            <a:endParaRPr lang="fr-FR" sz="2400" b="1" dirty="0" smtClean="0">
              <a:solidFill>
                <a:srgbClr val="002060"/>
              </a:solidFill>
            </a:endParaRPr>
          </a:p>
          <a:p>
            <a:pPr algn="ctr"/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____________</a:t>
            </a:r>
          </a:p>
          <a:p>
            <a:pPr algn="ctr"/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Jean-Luc </a:t>
            </a:r>
            <a:r>
              <a:rPr lang="fr-FR" sz="1600" b="1" dirty="0" err="1" smtClean="0">
                <a:solidFill>
                  <a:srgbClr val="002060"/>
                </a:solidFill>
              </a:rPr>
              <a:t>Redaud</a:t>
            </a:r>
            <a:r>
              <a:rPr lang="fr-FR" sz="1600" b="1" dirty="0" smtClean="0">
                <a:solidFill>
                  <a:srgbClr val="002060"/>
                </a:solidFill>
              </a:rPr>
              <a:t>, </a:t>
            </a: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Président du groupe de travail Eau &amp; Climat</a:t>
            </a: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Partenariat </a:t>
            </a:r>
            <a:r>
              <a:rPr lang="fr-FR" sz="1600" b="1" dirty="0" smtClean="0">
                <a:solidFill>
                  <a:srgbClr val="002060"/>
                </a:solidFill>
              </a:rPr>
              <a:t>Français pour l’Eau</a:t>
            </a:r>
            <a:endParaRPr lang="fr-FR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Partenariat Français pour l’eau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775" y="2080493"/>
            <a:ext cx="844128" cy="31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68" y="2281436"/>
            <a:ext cx="364133" cy="206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80" y="2092149"/>
            <a:ext cx="1241365" cy="17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758" y="2080493"/>
            <a:ext cx="1158608" cy="289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75597"/>
            <a:ext cx="1026197" cy="190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017" y="2060086"/>
            <a:ext cx="1307574" cy="46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088194"/>
            <a:ext cx="1158607" cy="322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1" y="1356693"/>
            <a:ext cx="451488" cy="62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085" y="1349623"/>
            <a:ext cx="457509" cy="61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358" y="1339167"/>
            <a:ext cx="427409" cy="59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5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590" y="1337583"/>
            <a:ext cx="427410" cy="61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6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139" y="1349623"/>
            <a:ext cx="403330" cy="601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" name="Picture 1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904" y="1352196"/>
            <a:ext cx="433429" cy="601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8" name="Rectangle 227"/>
          <p:cNvSpPr/>
          <p:nvPr/>
        </p:nvSpPr>
        <p:spPr>
          <a:xfrm>
            <a:off x="578102" y="3363838"/>
            <a:ext cx="852807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Symbol"/>
              <a:buChar char="Þ"/>
            </a:pPr>
            <a:r>
              <a:rPr lang="fr-FR" sz="2000" b="1" dirty="0">
                <a:solidFill>
                  <a:srgbClr val="002060"/>
                </a:solidFill>
              </a:rPr>
              <a:t>Faire de l’eau une priorité sur l’agenda mondial (plaidoyer)</a:t>
            </a:r>
          </a:p>
          <a:p>
            <a:pPr marL="285750" indent="-285750" algn="just">
              <a:buFont typeface="Symbol"/>
              <a:buChar char="Þ"/>
            </a:pPr>
            <a:endParaRPr lang="fr-FR" sz="900" b="1" dirty="0">
              <a:solidFill>
                <a:srgbClr val="002060"/>
              </a:solidFill>
            </a:endParaRPr>
          </a:p>
          <a:p>
            <a:pPr marL="285750" lvl="1" indent="-285750" algn="just">
              <a:buFont typeface="Symbol"/>
              <a:buChar char="Þ"/>
            </a:pPr>
            <a:r>
              <a:rPr lang="fr-FR" sz="2000" b="1" dirty="0">
                <a:solidFill>
                  <a:srgbClr val="002060"/>
                </a:solidFill>
              </a:rPr>
              <a:t>Promouvoir une approche multi-acteur au niveau international</a:t>
            </a:r>
          </a:p>
          <a:p>
            <a:pPr marL="285750" indent="-285750" algn="just">
              <a:buFont typeface="Symbol"/>
              <a:buChar char="Þ"/>
            </a:pPr>
            <a:endParaRPr lang="fr-FR" sz="900" b="1" dirty="0">
              <a:solidFill>
                <a:srgbClr val="002060"/>
              </a:solidFill>
            </a:endParaRPr>
          </a:p>
          <a:p>
            <a:pPr marL="285750" lvl="2" indent="-285750" algn="just">
              <a:buFont typeface="Symbol"/>
              <a:buChar char="Þ"/>
            </a:pPr>
            <a:r>
              <a:rPr lang="fr-FR" sz="2000" b="1" dirty="0">
                <a:solidFill>
                  <a:srgbClr val="002060"/>
                </a:solidFill>
              </a:rPr>
              <a:t>Partager collectivement le savoir-faire français</a:t>
            </a:r>
          </a:p>
        </p:txBody>
      </p:sp>
      <p:sp>
        <p:nvSpPr>
          <p:cNvPr id="229" name="ZoneTexte 228"/>
          <p:cNvSpPr txBox="1"/>
          <p:nvPr/>
        </p:nvSpPr>
        <p:spPr>
          <a:xfrm>
            <a:off x="2411594" y="2787774"/>
            <a:ext cx="62095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70C0"/>
                </a:solidFill>
              </a:rPr>
              <a:t>120 organisations membres public privé</a:t>
            </a:r>
            <a:endParaRPr lang="fr-FR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0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Un cadre scientifique : le 5</a:t>
            </a:r>
            <a:r>
              <a:rPr lang="fr-FR" baseline="30000" dirty="0" smtClean="0"/>
              <a:t>ème</a:t>
            </a:r>
            <a:r>
              <a:rPr lang="fr-FR" dirty="0" smtClean="0"/>
              <a:t> rapport du GIEC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8152"/>
            <a:ext cx="1201858" cy="125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362" y="3502209"/>
            <a:ext cx="1703784" cy="1287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310" y="3178110"/>
            <a:ext cx="1353882" cy="122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3063578"/>
            <a:ext cx="218122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4384364"/>
            <a:ext cx="1944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2060"/>
                </a:solidFill>
              </a:rPr>
              <a:t>EXCES D’EAU</a:t>
            </a:r>
          </a:p>
          <a:p>
            <a:endParaRPr lang="fr-FR" sz="1200" b="1" dirty="0">
              <a:solidFill>
                <a:srgbClr val="002060"/>
              </a:solidFill>
            </a:endParaRPr>
          </a:p>
          <a:p>
            <a:endParaRPr lang="fr-FR" sz="1400" dirty="0">
              <a:solidFill>
                <a:srgbClr val="00206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348763" y="4394016"/>
            <a:ext cx="19442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2060"/>
                </a:solidFill>
              </a:rPr>
              <a:t>MANQUE D’EAU</a:t>
            </a:r>
          </a:p>
          <a:p>
            <a:endParaRPr lang="fr-FR" sz="1200" b="1" dirty="0">
              <a:solidFill>
                <a:srgbClr val="00206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774608" y="4390876"/>
            <a:ext cx="194421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2060"/>
                </a:solidFill>
              </a:rPr>
              <a:t>DEGRADATION DE LA QUALITE</a:t>
            </a:r>
          </a:p>
          <a:p>
            <a:endParaRPr lang="fr-FR" sz="1200" b="1" dirty="0">
              <a:solidFill>
                <a:srgbClr val="002060"/>
              </a:solidFill>
            </a:endParaRPr>
          </a:p>
          <a:p>
            <a:endParaRPr lang="fr-FR" sz="1400" dirty="0">
              <a:solidFill>
                <a:srgbClr val="00206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055768" y="4405630"/>
            <a:ext cx="194421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2060"/>
                </a:solidFill>
              </a:rPr>
              <a:t>DEGRADATION DES ECOSYSTEMES</a:t>
            </a:r>
          </a:p>
          <a:p>
            <a:endParaRPr lang="fr-FR" sz="1200" b="1" dirty="0">
              <a:solidFill>
                <a:srgbClr val="002060"/>
              </a:solidFill>
            </a:endParaRPr>
          </a:p>
          <a:p>
            <a:endParaRPr lang="fr-FR" sz="1400" dirty="0">
              <a:solidFill>
                <a:srgbClr val="00206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83568" y="1403849"/>
            <a:ext cx="777686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002060"/>
                </a:solidFill>
              </a:rPr>
              <a:t>LE LIEN GES &amp; TEMPÉRATURE EST INCONTESTABLE : </a:t>
            </a:r>
          </a:p>
          <a:p>
            <a:pPr algn="ctr"/>
            <a:endParaRPr lang="fr-FR" sz="400" b="1" dirty="0">
              <a:solidFill>
                <a:srgbClr val="002060"/>
              </a:solidFill>
            </a:endParaRPr>
          </a:p>
          <a:p>
            <a:pPr algn="ctr"/>
            <a:endParaRPr lang="fr-FR" sz="300" b="1" dirty="0" smtClean="0">
              <a:solidFill>
                <a:srgbClr val="002060"/>
              </a:solidFill>
            </a:endParaRPr>
          </a:p>
          <a:p>
            <a:pPr algn="ctr"/>
            <a:r>
              <a:rPr lang="fr-FR" sz="2000" b="1" dirty="0" smtClean="0">
                <a:solidFill>
                  <a:srgbClr val="002060"/>
                </a:solidFill>
              </a:rPr>
              <a:t>Pour atteindre l’objectif des 2°C , il faut réduire les émissions</a:t>
            </a:r>
            <a:r>
              <a:rPr lang="fr-FR" dirty="0" smtClean="0">
                <a:solidFill>
                  <a:srgbClr val="002060"/>
                </a:solidFill>
              </a:rPr>
              <a:t>.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1520" y="280877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F0"/>
                </a:solidFill>
              </a:rPr>
              <a:t>Conséquence pour le monde de l’eau : </a:t>
            </a:r>
            <a:endParaRPr lang="fr-FR" b="1" i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40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Retour sur le processus COP 21        .;;</a:t>
            </a:r>
            <a:endParaRPr lang="fr-FR" dirty="0"/>
          </a:p>
        </p:txBody>
      </p:sp>
      <p:pic>
        <p:nvPicPr>
          <p:cNvPr id="7" name="Picture 23" descr="http://www.ambafrance-ca.org/IMG/jpg/logocop21-ppal.jpg?7303/b9f7640e54971d17059ec6ed5cabe44305a6eb9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7672"/>
            <a:ext cx="1197380" cy="145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14"/>
          <p:cNvSpPr>
            <a:spLocks noGrp="1"/>
          </p:cNvSpPr>
          <p:nvPr>
            <p:ph type="sldNum" sz="quarter" idx="4294967295"/>
          </p:nvPr>
        </p:nvSpPr>
        <p:spPr>
          <a:xfrm>
            <a:off x="8418286" y="4631191"/>
            <a:ext cx="413657" cy="273844"/>
          </a:xfrm>
          <a:prstGeom prst="rect">
            <a:avLst/>
          </a:prstGeom>
        </p:spPr>
        <p:txBody>
          <a:bodyPr/>
          <a:lstStyle/>
          <a:p>
            <a:pPr algn="ctr"/>
            <a:fld id="{25F1A439-BA77-EB45-ACFC-5F62DE0EFBEB}" type="slidenum">
              <a:rPr lang="en-US" smtClean="0">
                <a:solidFill>
                  <a:srgbClr val="ED1C24"/>
                </a:solidFill>
              </a:rPr>
              <a:pPr algn="ctr"/>
              <a:t>4</a:t>
            </a:fld>
            <a:endParaRPr lang="en-US" dirty="0">
              <a:solidFill>
                <a:srgbClr val="ED1C24"/>
              </a:solidFill>
            </a:endParaRPr>
          </a:p>
        </p:txBody>
      </p:sp>
      <p:sp>
        <p:nvSpPr>
          <p:cNvPr id="9" name="Zone de texte 14"/>
          <p:cNvSpPr txBox="1"/>
          <p:nvPr/>
        </p:nvSpPr>
        <p:spPr>
          <a:xfrm>
            <a:off x="179512" y="1491630"/>
            <a:ext cx="1136321" cy="614452"/>
          </a:xfrm>
          <a:prstGeom prst="rect">
            <a:avLst/>
          </a:prstGeom>
          <a:noFill/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1</a:t>
            </a:r>
            <a:r>
              <a:rPr lang="fr-FR" sz="1400" baseline="300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er</a:t>
            </a: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 pilier</a:t>
            </a:r>
            <a:endParaRPr lang="fr-FR" sz="1100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b="1" cap="small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L’accord</a:t>
            </a:r>
            <a:endParaRPr lang="fr-FR" sz="1400" b="1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10" name="Zone de texte 17"/>
          <p:cNvSpPr txBox="1"/>
          <p:nvPr/>
        </p:nvSpPr>
        <p:spPr>
          <a:xfrm>
            <a:off x="179512" y="2180020"/>
            <a:ext cx="1152128" cy="2717006"/>
          </a:xfrm>
          <a:prstGeom prst="rect">
            <a:avLst/>
          </a:prstGeom>
          <a:solidFill>
            <a:schemeClr val="bg1"/>
          </a:solidFill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fr-F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fr-F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fr-F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fr-FR" sz="1200" dirty="0" smtClean="0">
                <a:solidFill>
                  <a:srgbClr val="002060"/>
                </a:solidFill>
              </a:rPr>
              <a:t>Projet de signature d’un </a:t>
            </a:r>
            <a:r>
              <a:rPr lang="fr-FR" sz="1200" b="1" dirty="0">
                <a:solidFill>
                  <a:srgbClr val="00B050"/>
                </a:solidFill>
                <a:ea typeface="Calibri"/>
                <a:cs typeface="Calibri"/>
              </a:rPr>
              <a:t>accord </a:t>
            </a:r>
            <a:r>
              <a:rPr lang="fr-FR" sz="1200" b="1" dirty="0" smtClean="0">
                <a:solidFill>
                  <a:srgbClr val="00B050"/>
                </a:solidFill>
                <a:ea typeface="Calibri"/>
                <a:cs typeface="Calibri"/>
              </a:rPr>
              <a:t>global</a:t>
            </a:r>
            <a:endParaRPr lang="fr-FR" sz="12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/>
            <a:r>
              <a:rPr lang="fr-FR" sz="1200" dirty="0">
                <a:solidFill>
                  <a:srgbClr val="002060"/>
                </a:solidFill>
                <a:ea typeface="Calibri"/>
                <a:cs typeface="Times New Roman"/>
              </a:rPr>
              <a:t>p</a:t>
            </a:r>
            <a:r>
              <a:rPr lang="fr-FR" sz="1200" dirty="0" smtClean="0">
                <a:solidFill>
                  <a:srgbClr val="002060"/>
                </a:solidFill>
                <a:ea typeface="Calibri"/>
                <a:cs typeface="Times New Roman"/>
              </a:rPr>
              <a:t>our l’ensemble des pays avec des objectifs différenciés.</a:t>
            </a:r>
            <a:endParaRPr lang="fr-FR" sz="1200" dirty="0" smtClean="0">
              <a:solidFill>
                <a:srgbClr val="00B050"/>
              </a:solidFill>
              <a:ea typeface="Calibri"/>
              <a:cs typeface="Calibri"/>
            </a:endParaRPr>
          </a:p>
        </p:txBody>
      </p:sp>
      <p:sp>
        <p:nvSpPr>
          <p:cNvPr id="11" name="Zone de texte 19"/>
          <p:cNvSpPr txBox="1"/>
          <p:nvPr/>
        </p:nvSpPr>
        <p:spPr>
          <a:xfrm>
            <a:off x="1416807" y="1493866"/>
            <a:ext cx="1427001" cy="614452"/>
          </a:xfrm>
          <a:prstGeom prst="rect">
            <a:avLst/>
          </a:prstGeom>
          <a:noFill/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dirty="0">
                <a:solidFill>
                  <a:srgbClr val="FFFFFF"/>
                </a:solidFill>
                <a:effectLst/>
                <a:ea typeface="Calibri"/>
                <a:cs typeface="Times New Roman"/>
              </a:rPr>
              <a:t> </a:t>
            </a:r>
            <a:r>
              <a:rPr lang="fr-FR" sz="14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2</a:t>
            </a:r>
            <a:r>
              <a:rPr lang="fr-FR" sz="1400" baseline="300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ème</a:t>
            </a:r>
            <a:r>
              <a:rPr lang="fr-FR" sz="14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  </a:t>
            </a: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pilier</a:t>
            </a:r>
            <a:endParaRPr lang="fr-FR" sz="1100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b="1" cap="small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Les CNDP</a:t>
            </a:r>
            <a:endParaRPr lang="fr-FR" sz="1400" b="1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12" name="Zone de texte 20"/>
          <p:cNvSpPr txBox="1"/>
          <p:nvPr/>
        </p:nvSpPr>
        <p:spPr>
          <a:xfrm>
            <a:off x="1416807" y="2184082"/>
            <a:ext cx="1427001" cy="2753081"/>
          </a:xfrm>
          <a:prstGeom prst="rect">
            <a:avLst/>
          </a:prstGeom>
          <a:solidFill>
            <a:schemeClr val="bg1"/>
          </a:solidFill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1200" dirty="0" smtClean="0">
                <a:solidFill>
                  <a:schemeClr val="tx2"/>
                </a:solidFill>
                <a:effectLst/>
                <a:ea typeface="Calibri"/>
                <a:cs typeface="Calibri"/>
              </a:rPr>
              <a:t>Les</a:t>
            </a:r>
            <a:r>
              <a:rPr lang="fr-F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/>
                <a:cs typeface="Calibri"/>
              </a:rPr>
              <a:t> </a:t>
            </a:r>
            <a:r>
              <a:rPr lang="fr-FR" sz="1200" b="1" dirty="0" smtClean="0">
                <a:solidFill>
                  <a:srgbClr val="00B050"/>
                </a:solidFill>
                <a:effectLst/>
                <a:ea typeface="Calibri"/>
                <a:cs typeface="Calibri"/>
              </a:rPr>
              <a:t>contributions </a:t>
            </a:r>
            <a:r>
              <a:rPr lang="fr-FR" sz="1200" b="1" dirty="0">
                <a:solidFill>
                  <a:srgbClr val="00B050"/>
                </a:solidFill>
                <a:effectLst/>
                <a:ea typeface="Calibri"/>
                <a:cs typeface="Calibri"/>
              </a:rPr>
              <a:t>prévues déterminées au niveau national (CNDP) </a:t>
            </a:r>
            <a:r>
              <a:rPr lang="fr-FR" sz="1200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correspondent 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Calibri"/>
              </a:rPr>
              <a:t>à des plans d’actions nationaux détaillés en vue de réduire les émissions de GES et favoriser l’adaptation </a:t>
            </a:r>
            <a:r>
              <a:rPr lang="fr-FR" sz="1200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à partir 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Calibri"/>
              </a:rPr>
              <a:t>de 2020. 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3" name="Zone de texte 21"/>
          <p:cNvSpPr txBox="1"/>
          <p:nvPr/>
        </p:nvSpPr>
        <p:spPr>
          <a:xfrm>
            <a:off x="2946052" y="1498701"/>
            <a:ext cx="1985988" cy="614451"/>
          </a:xfrm>
          <a:prstGeom prst="rect">
            <a:avLst/>
          </a:prstGeom>
          <a:noFill/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3</a:t>
            </a:r>
            <a:r>
              <a:rPr lang="fr-FR" sz="1400" baseline="300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ème</a:t>
            </a: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  pilier</a:t>
            </a:r>
            <a:endParaRPr lang="fr-FR" sz="1100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b="1" cap="small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Le financement</a:t>
            </a:r>
            <a:endParaRPr lang="fr-FR" sz="1400" b="1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14" name="Zone de texte 22"/>
          <p:cNvSpPr txBox="1"/>
          <p:nvPr/>
        </p:nvSpPr>
        <p:spPr>
          <a:xfrm>
            <a:off x="2946052" y="2191640"/>
            <a:ext cx="1985988" cy="2770060"/>
          </a:xfrm>
          <a:prstGeom prst="rect">
            <a:avLst/>
          </a:prstGeom>
          <a:solidFill>
            <a:schemeClr val="bg1"/>
          </a:solidFill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solidFill>
                  <a:schemeClr val="tx2"/>
                </a:solidFill>
                <a:effectLst/>
                <a:ea typeface="Calibri"/>
                <a:cs typeface="Calibri"/>
              </a:rPr>
              <a:t>Le </a:t>
            </a:r>
            <a:r>
              <a:rPr lang="fr-FR" sz="1200" b="1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Fonds Vert pour le Climat (FVC) 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Times New Roman"/>
              </a:rPr>
              <a:t>sera le principal instrument de la finance climatique </a:t>
            </a:r>
            <a:r>
              <a:rPr lang="fr-FR" sz="1200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post-2020.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fr-FR" sz="12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 smtClean="0">
                <a:solidFill>
                  <a:srgbClr val="002060"/>
                </a:solidFill>
                <a:ea typeface="Calibri"/>
                <a:cs typeface="Times New Roman"/>
              </a:rPr>
              <a:t>Financements climatique  prévu s sont  de </a:t>
            </a:r>
            <a:r>
              <a:rPr lang="fr-FR" sz="1200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100 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Times New Roman"/>
              </a:rPr>
              <a:t>milliards de dollars par an </a:t>
            </a:r>
            <a:r>
              <a:rPr lang="fr-FR" sz="1200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à partir de 2020.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fr-FR" sz="1200" dirty="0" smtClean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 smtClean="0">
                <a:solidFill>
                  <a:srgbClr val="002060"/>
                </a:solidFill>
                <a:ea typeface="Calibri"/>
                <a:cs typeface="Times New Roman"/>
              </a:rPr>
              <a:t>Mais aussi le </a:t>
            </a:r>
            <a:r>
              <a:rPr lang="fr-FR" sz="1200" b="1" dirty="0" smtClean="0">
                <a:solidFill>
                  <a:srgbClr val="00B050"/>
                </a:solidFill>
                <a:ea typeface="Calibri"/>
                <a:cs typeface="Times New Roman"/>
              </a:rPr>
              <a:t>Fonds d’Adaptation, </a:t>
            </a:r>
            <a:r>
              <a:rPr lang="fr-FR" sz="1200" dirty="0" smtClean="0">
                <a:solidFill>
                  <a:srgbClr val="002060"/>
                </a:solidFill>
                <a:ea typeface="Calibri"/>
                <a:cs typeface="Times New Roman"/>
              </a:rPr>
              <a:t>déjà actif.</a:t>
            </a:r>
            <a:endParaRPr lang="fr-FR" sz="1200" dirty="0">
              <a:solidFill>
                <a:srgbClr val="002060"/>
              </a:solidFill>
              <a:effectLst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5" name="Zone de texte 23"/>
          <p:cNvSpPr txBox="1"/>
          <p:nvPr/>
        </p:nvSpPr>
        <p:spPr>
          <a:xfrm>
            <a:off x="5076056" y="1491630"/>
            <a:ext cx="3960440" cy="614450"/>
          </a:xfrm>
          <a:prstGeom prst="rect">
            <a:avLst/>
          </a:prstGeom>
          <a:solidFill>
            <a:srgbClr val="12AFE6">
              <a:alpha val="29000"/>
            </a:srgbClr>
          </a:solidFill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dirty="0">
                <a:solidFill>
                  <a:srgbClr val="00B050"/>
                </a:solidFill>
                <a:effectLst/>
                <a:ea typeface="Calibri"/>
                <a:cs typeface="Times New Roman"/>
              </a:rPr>
              <a:t> </a:t>
            </a:r>
            <a:r>
              <a:rPr lang="fr-FR" sz="14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4</a:t>
            </a:r>
            <a:r>
              <a:rPr lang="fr-FR" sz="1400" baseline="300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ème</a:t>
            </a:r>
            <a:r>
              <a:rPr lang="fr-FR" sz="1400" dirty="0" smtClean="0">
                <a:solidFill>
                  <a:srgbClr val="00B050"/>
                </a:solidFill>
                <a:effectLst/>
                <a:ea typeface="Calibri"/>
                <a:cs typeface="Times New Roman"/>
              </a:rPr>
              <a:t>  pilier</a:t>
            </a:r>
            <a:endParaRPr lang="fr-FR" sz="1100" dirty="0">
              <a:solidFill>
                <a:srgbClr val="00B050"/>
              </a:solidFill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400" b="1" cap="small" dirty="0">
                <a:solidFill>
                  <a:srgbClr val="00B050"/>
                </a:solidFill>
                <a:ea typeface="Calibri"/>
                <a:cs typeface="Times New Roman"/>
              </a:rPr>
              <a:t>LIMA PARIS ACTION AGENDA</a:t>
            </a:r>
            <a:endParaRPr lang="fr-FR" sz="1400" b="1" dirty="0">
              <a:solidFill>
                <a:srgbClr val="00B050"/>
              </a:solidFill>
              <a:ea typeface="Calibri"/>
              <a:cs typeface="Times New Roman"/>
            </a:endParaRPr>
          </a:p>
        </p:txBody>
      </p:sp>
      <p:sp>
        <p:nvSpPr>
          <p:cNvPr id="16" name="Zone de texte 24"/>
          <p:cNvSpPr txBox="1"/>
          <p:nvPr/>
        </p:nvSpPr>
        <p:spPr>
          <a:xfrm>
            <a:off x="5093536" y="2199317"/>
            <a:ext cx="3942960" cy="2770060"/>
          </a:xfrm>
          <a:prstGeom prst="rect">
            <a:avLst/>
          </a:prstGeom>
          <a:solidFill>
            <a:srgbClr val="12AFE6">
              <a:alpha val="29000"/>
            </a:srgbClr>
          </a:solidFill>
          <a:ln w="22225">
            <a:solidFill>
              <a:srgbClr val="002060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b="1" cap="small" dirty="0">
                <a:solidFill>
                  <a:srgbClr val="00B050"/>
                </a:solidFill>
                <a:ea typeface="Calibri"/>
                <a:cs typeface="Times New Roman"/>
              </a:rPr>
              <a:t>LIMA PARIS ACTION </a:t>
            </a:r>
            <a:r>
              <a:rPr lang="fr-FR" sz="1400" b="1" cap="small" dirty="0" smtClean="0">
                <a:solidFill>
                  <a:srgbClr val="00B050"/>
                </a:solidFill>
                <a:ea typeface="Calibri"/>
                <a:cs typeface="Times New Roman"/>
              </a:rPr>
              <a:t>AGENDA </a:t>
            </a:r>
            <a:r>
              <a:rPr lang="fr-FR" sz="1400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vise </a:t>
            </a:r>
            <a:r>
              <a:rPr lang="fr-FR" sz="1400" dirty="0">
                <a:solidFill>
                  <a:srgbClr val="002060"/>
                </a:solidFill>
                <a:effectLst/>
                <a:ea typeface="Calibri"/>
                <a:cs typeface="Calibri"/>
              </a:rPr>
              <a:t>à soutenir et amplifier les engagements des États en apportant des actions concrètes pour  la réduction des émissions de gaz à effet de serre, l’adaptation aux impacts du dérèglement climatique et le financement de ces actions</a:t>
            </a:r>
            <a:r>
              <a:rPr lang="fr-FR" sz="1200" dirty="0">
                <a:solidFill>
                  <a:srgbClr val="002060"/>
                </a:solidFill>
                <a:effectLst/>
                <a:ea typeface="Calibri"/>
                <a:cs typeface="Calibri"/>
              </a:rPr>
              <a:t>. </a:t>
            </a:r>
            <a:endParaRPr lang="fr-FR" sz="1200" dirty="0" smtClean="0">
              <a:solidFill>
                <a:srgbClr val="002060"/>
              </a:solidFill>
              <a:effectLst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Ces initiatives climato-compatibles seront alimentées par tous les acteurs </a:t>
            </a:r>
            <a:r>
              <a:rPr lang="fr-FR" sz="1400" dirty="0" smtClean="0">
                <a:solidFill>
                  <a:srgbClr val="002060"/>
                </a:solidFill>
                <a:ea typeface="Calibri"/>
                <a:cs typeface="Calibri"/>
              </a:rPr>
              <a:t>de tout type</a:t>
            </a:r>
            <a:r>
              <a:rPr lang="fr-FR" sz="1400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 : </a:t>
            </a:r>
            <a:r>
              <a:rPr lang="fr-FR" sz="1400" b="1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villes, régions, collectivités, </a:t>
            </a:r>
            <a:r>
              <a:rPr lang="fr-FR" sz="1400" b="1" dirty="0">
                <a:solidFill>
                  <a:srgbClr val="002060"/>
                </a:solidFill>
                <a:ea typeface="Calibri"/>
                <a:cs typeface="Calibri"/>
              </a:rPr>
              <a:t>entreprises, </a:t>
            </a:r>
            <a:r>
              <a:rPr lang="fr-FR" sz="1400" b="1" dirty="0" smtClean="0">
                <a:solidFill>
                  <a:srgbClr val="002060"/>
                </a:solidFill>
                <a:ea typeface="Calibri"/>
                <a:cs typeface="Calibri"/>
              </a:rPr>
              <a:t> </a:t>
            </a:r>
            <a:r>
              <a:rPr lang="fr-FR" sz="1400" b="1" dirty="0" smtClean="0">
                <a:solidFill>
                  <a:srgbClr val="002060"/>
                </a:solidFill>
                <a:effectLst/>
                <a:ea typeface="Calibri"/>
                <a:cs typeface="Calibri"/>
              </a:rPr>
              <a:t>organismes financiers, ONG, associations, états... </a:t>
            </a:r>
            <a:endParaRPr lang="fr-FR" sz="1400" b="1" dirty="0" smtClean="0">
              <a:solidFill>
                <a:srgbClr val="002060"/>
              </a:solidFill>
              <a:effectLst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fr-F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/>
                <a:cs typeface="Times New Roman"/>
              </a:rPr>
              <a:t> </a:t>
            </a:r>
            <a:endParaRPr lang="fr-FR" sz="1100" dirty="0">
              <a:solidFill>
                <a:schemeClr val="tx1">
                  <a:lumMod val="50000"/>
                  <a:lumOff val="50000"/>
                </a:schemeClr>
              </a:solidFill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25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8006" y="123478"/>
            <a:ext cx="9144000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Le monde de l’Eau a des </a:t>
            </a:r>
            <a:r>
              <a:rPr lang="fr-FR" sz="2800" b="1" dirty="0" smtClean="0">
                <a:solidFill>
                  <a:srgbClr val="0070C0"/>
                </a:solidFill>
              </a:rPr>
              <a:t>solutions</a:t>
            </a:r>
            <a:r>
              <a:rPr lang="fr-FR" sz="2800" b="1" dirty="0" smtClean="0">
                <a:solidFill>
                  <a:srgbClr val="002060"/>
                </a:solidFill>
              </a:rPr>
              <a:t>  à </a:t>
            </a:r>
          </a:p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apporter au dérèglement </a:t>
            </a:r>
            <a:r>
              <a:rPr lang="fr-FR" sz="2800" b="1" dirty="0">
                <a:solidFill>
                  <a:srgbClr val="002060"/>
                </a:solidFill>
              </a:rPr>
              <a:t>c</a:t>
            </a:r>
            <a:r>
              <a:rPr lang="fr-FR" sz="2800" b="1" dirty="0" smtClean="0">
                <a:solidFill>
                  <a:srgbClr val="002060"/>
                </a:solidFill>
              </a:rPr>
              <a:t>limatique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417" y="1352924"/>
            <a:ext cx="692467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256" y="2571750"/>
            <a:ext cx="6962775" cy="138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6" y="2496329"/>
            <a:ext cx="2028825" cy="195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46" y="66111"/>
            <a:ext cx="1659435" cy="104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9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8006" y="123478"/>
            <a:ext cx="9144000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Le monde de l’Eau a des </a:t>
            </a:r>
            <a:r>
              <a:rPr lang="fr-FR" sz="2800" b="1" dirty="0" smtClean="0">
                <a:solidFill>
                  <a:srgbClr val="0070C0"/>
                </a:solidFill>
              </a:rPr>
              <a:t>solutions</a:t>
            </a:r>
            <a:r>
              <a:rPr lang="fr-FR" sz="2800" b="1" dirty="0" smtClean="0">
                <a:solidFill>
                  <a:srgbClr val="002060"/>
                </a:solidFill>
              </a:rPr>
              <a:t>  à </a:t>
            </a:r>
          </a:p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apporter au dérèglement </a:t>
            </a:r>
            <a:r>
              <a:rPr lang="fr-FR" sz="2800" b="1" dirty="0">
                <a:solidFill>
                  <a:srgbClr val="002060"/>
                </a:solidFill>
              </a:rPr>
              <a:t>c</a:t>
            </a:r>
            <a:r>
              <a:rPr lang="fr-FR" sz="2800" b="1" dirty="0" smtClean="0">
                <a:solidFill>
                  <a:srgbClr val="002060"/>
                </a:solidFill>
              </a:rPr>
              <a:t>limatique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46" y="66111"/>
            <a:ext cx="1659435" cy="1045081"/>
          </a:xfrm>
          <a:prstGeom prst="rect">
            <a:avLst/>
          </a:prstGeom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20440" y1="33617" x2="20440" y2="33617"/>
                        <a14:backgroundMark x1="22013" y1="20426" x2="22013" y2="20426"/>
                        <a14:backgroundMark x1="21698" y1="48936" x2="21698" y2="48936"/>
                        <a14:backgroundMark x1="20126" y1="40426" x2="20126" y2="40426"/>
                        <a14:backgroundMark x1="13208" y1="38723" x2="13208" y2="38723"/>
                        <a14:backgroundMark x1="16352" y1="37021" x2="18239" y2="37021"/>
                        <a14:backgroundMark x1="20440" y1="32340" x2="20440" y2="32340"/>
                        <a14:backgroundMark x1="20755" y1="28511" x2="20755" y2="26383"/>
                        <a14:backgroundMark x1="20755" y1="25106" x2="20755" y2="25106"/>
                        <a14:backgroundMark x1="20755" y1="23830" x2="20126" y2="22128"/>
                        <a14:backgroundMark x1="19497" y1="21277" x2="19497" y2="21277"/>
                        <a14:backgroundMark x1="20755" y1="15319" x2="20755" y2="15319"/>
                        <a14:backgroundMark x1="23899" y1="33617" x2="23899" y2="33617"/>
                        <a14:backgroundMark x1="24214" y1="35745" x2="25472" y2="38298"/>
                        <a14:backgroundMark x1="25472" y1="38298" x2="26730" y2="40000"/>
                        <a14:backgroundMark x1="26730" y1="40426" x2="26730" y2="40426"/>
                        <a14:backgroundMark x1="26730" y1="42128" x2="26730" y2="42128"/>
                        <a14:backgroundMark x1="26415" y1="45106" x2="26415" y2="45106"/>
                        <a14:backgroundMark x1="24528" y1="45532" x2="24528" y2="455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-123921" y="1341021"/>
            <a:ext cx="3522620" cy="1219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90" b="41494" l="32639" r="704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3381699"/>
            <a:ext cx="3089189" cy="228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633" y="1341021"/>
            <a:ext cx="4544000" cy="1520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549" y="3384555"/>
            <a:ext cx="4284153" cy="122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56364"/>
            <a:ext cx="2962275" cy="125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197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Quelle Adaptation?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b="1" i="1" dirty="0"/>
              <a:t>	</a:t>
            </a:r>
            <a:r>
              <a:rPr lang="fr-FR" sz="2400" b="1" i="1" dirty="0" smtClean="0"/>
              <a:t>environ 80 % des projets d’adaptation au changement  climatique concerne l’eau</a:t>
            </a:r>
          </a:p>
          <a:p>
            <a:pPr marL="0" indent="0">
              <a:buNone/>
            </a:pPr>
            <a:endParaRPr lang="fr-FR" sz="1200" b="1" dirty="0"/>
          </a:p>
          <a:p>
            <a:pPr marL="0" indent="0">
              <a:buNone/>
            </a:pPr>
            <a:endParaRPr lang="fr-FR" sz="2400" b="1" dirty="0" smtClean="0"/>
          </a:p>
          <a:p>
            <a:pPr marL="0" indent="0">
              <a:buNone/>
              <a:tabLst>
                <a:tab pos="1255713" algn="l"/>
              </a:tabLst>
            </a:pPr>
            <a:r>
              <a:rPr lang="fr-FR" sz="2400" b="1" dirty="0" smtClean="0"/>
              <a:t>	- Vision Nord / Sud &amp; la question du développement</a:t>
            </a:r>
          </a:p>
          <a:p>
            <a:pPr marL="0" indent="0">
              <a:buNone/>
              <a:tabLst>
                <a:tab pos="1255713" algn="l"/>
              </a:tabLst>
            </a:pPr>
            <a:r>
              <a:rPr lang="fr-FR" sz="2400" b="1" dirty="0"/>
              <a:t>	</a:t>
            </a:r>
            <a:r>
              <a:rPr lang="fr-FR" sz="2400" b="1" dirty="0" smtClean="0"/>
              <a:t>- Projet de « mal adaptation »</a:t>
            </a:r>
          </a:p>
          <a:p>
            <a:pPr marL="0" indent="0">
              <a:buNone/>
              <a:tabLst>
                <a:tab pos="1255713" algn="l"/>
              </a:tabLst>
            </a:pPr>
            <a:r>
              <a:rPr lang="fr-FR" sz="2400" b="1" dirty="0"/>
              <a:t>	</a:t>
            </a:r>
            <a:r>
              <a:rPr lang="fr-FR" sz="2400" b="1" dirty="0" smtClean="0"/>
              <a:t>- Critères de sélections pour les bailleurs de fonds &amp; 	 investisseurs?</a:t>
            </a:r>
            <a:endParaRPr lang="fr-FR" sz="2400" b="1" dirty="0"/>
          </a:p>
          <a:p>
            <a:pPr marL="0" indent="0">
              <a:buNone/>
            </a:pPr>
            <a:endParaRPr lang="fr-FR" sz="2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99" y="2715765"/>
            <a:ext cx="864095" cy="74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56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Réflexions du PFE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3" r="5603" b="4445"/>
          <a:stretch/>
        </p:blipFill>
        <p:spPr bwMode="auto">
          <a:xfrm>
            <a:off x="2771800" y="1403062"/>
            <a:ext cx="1584176" cy="2230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28528"/>
            <a:ext cx="1616303" cy="2275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663" y="1304331"/>
            <a:ext cx="1645337" cy="2318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7380312" y="2277239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i="1" dirty="0" smtClean="0"/>
              <a:t>Note de synthèse</a:t>
            </a:r>
          </a:p>
          <a:p>
            <a:pPr algn="ctr"/>
            <a:endParaRPr lang="fr-FR" sz="800" b="1" i="1" dirty="0"/>
          </a:p>
          <a:p>
            <a:pPr algn="ctr"/>
            <a:r>
              <a:rPr lang="fr-FR" sz="800" b="1" i="1" dirty="0" smtClean="0"/>
              <a:t>à  destination </a:t>
            </a:r>
          </a:p>
          <a:p>
            <a:pPr algn="ctr"/>
            <a:r>
              <a:rPr lang="fr-FR" sz="800" b="1" i="1" dirty="0" smtClean="0"/>
              <a:t>des décideurs</a:t>
            </a:r>
          </a:p>
          <a:p>
            <a:pPr algn="ctr"/>
            <a:r>
              <a:rPr lang="fr-FR" sz="800" b="1" i="1" dirty="0" smtClean="0"/>
              <a:t>Eau &amp; climat</a:t>
            </a:r>
          </a:p>
        </p:txBody>
      </p:sp>
      <p:sp>
        <p:nvSpPr>
          <p:cNvPr id="8" name="Rectangle 7"/>
          <p:cNvSpPr/>
          <p:nvPr/>
        </p:nvSpPr>
        <p:spPr>
          <a:xfrm>
            <a:off x="4656840" y="372387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200" b="1" i="1" dirty="0" smtClean="0">
                <a:solidFill>
                  <a:srgbClr val="C00000"/>
                </a:solidFill>
              </a:rPr>
              <a:t>ETUDE AFD PFE </a:t>
            </a:r>
            <a:r>
              <a:rPr lang="fr-FR" sz="1200" i="1" dirty="0">
                <a:solidFill>
                  <a:srgbClr val="002060"/>
                </a:solidFill>
              </a:rPr>
              <a:t> </a:t>
            </a:r>
            <a:r>
              <a:rPr lang="fr-FR" sz="1200" i="1" dirty="0" smtClean="0">
                <a:solidFill>
                  <a:srgbClr val="002060"/>
                </a:solidFill>
              </a:rPr>
              <a:t>avec les apports de : </a:t>
            </a:r>
            <a:endParaRPr lang="fr-FR" sz="1200" i="1" dirty="0">
              <a:solidFill>
                <a:srgbClr val="002060"/>
              </a:solidFill>
            </a:endParaRPr>
          </a:p>
          <a:p>
            <a:pPr algn="ctr"/>
            <a:r>
              <a:rPr lang="fr-FR" sz="1200" i="1" dirty="0" smtClean="0">
                <a:solidFill>
                  <a:srgbClr val="002060"/>
                </a:solidFill>
              </a:rPr>
              <a:t>Académie </a:t>
            </a:r>
            <a:r>
              <a:rPr lang="fr-FR" sz="1200" i="1" dirty="0">
                <a:solidFill>
                  <a:srgbClr val="002060"/>
                </a:solidFill>
              </a:rPr>
              <a:t>de l’eau, ADB, AFD, Agences de l’eau, AGWA, </a:t>
            </a:r>
            <a:r>
              <a:rPr lang="fr-FR" sz="1200" i="1" dirty="0" smtClean="0">
                <a:solidFill>
                  <a:srgbClr val="002060"/>
                </a:solidFill>
              </a:rPr>
              <a:t>CNRS, Coalition </a:t>
            </a:r>
            <a:r>
              <a:rPr lang="fr-FR" sz="1200" i="1" dirty="0">
                <a:solidFill>
                  <a:srgbClr val="002060"/>
                </a:solidFill>
              </a:rPr>
              <a:t>Eau, EBRD, EDF, EIB, EPE, EPTB</a:t>
            </a:r>
            <a:r>
              <a:rPr lang="fr-FR" sz="1200" i="1" dirty="0" smtClean="0">
                <a:solidFill>
                  <a:srgbClr val="002060"/>
                </a:solidFill>
              </a:rPr>
              <a:t>, IDDRI, INRA, IRSTEA, IFREMER, </a:t>
            </a:r>
            <a:r>
              <a:rPr lang="fr-FR" sz="1200" i="1" dirty="0">
                <a:solidFill>
                  <a:srgbClr val="002060"/>
                </a:solidFill>
              </a:rPr>
              <a:t>JICA, </a:t>
            </a:r>
            <a:r>
              <a:rPr lang="fr-FR" sz="1200" i="1" dirty="0" err="1">
                <a:solidFill>
                  <a:srgbClr val="002060"/>
                </a:solidFill>
              </a:rPr>
              <a:t>KfW</a:t>
            </a:r>
            <a:r>
              <a:rPr lang="fr-FR" sz="1200" i="1" dirty="0">
                <a:solidFill>
                  <a:srgbClr val="002060"/>
                </a:solidFill>
              </a:rPr>
              <a:t>, </a:t>
            </a:r>
            <a:r>
              <a:rPr lang="fr-FR" sz="1200" i="1" dirty="0" smtClean="0">
                <a:solidFill>
                  <a:srgbClr val="002060"/>
                </a:solidFill>
              </a:rPr>
              <a:t>MAAF, MEDDE, OCDE</a:t>
            </a:r>
            <a:r>
              <a:rPr lang="fr-FR" sz="1200" i="1" dirty="0">
                <a:solidFill>
                  <a:srgbClr val="002060"/>
                </a:solidFill>
              </a:rPr>
              <a:t>, </a:t>
            </a:r>
            <a:r>
              <a:rPr lang="fr-FR" sz="1200" i="1" dirty="0" smtClean="0">
                <a:solidFill>
                  <a:srgbClr val="002060"/>
                </a:solidFill>
              </a:rPr>
              <a:t>OIEAU, ONEMA, , SUEZ environnement, Union </a:t>
            </a:r>
            <a:r>
              <a:rPr lang="fr-FR" sz="1200" i="1" dirty="0" err="1">
                <a:solidFill>
                  <a:srgbClr val="002060"/>
                </a:solidFill>
              </a:rPr>
              <a:t>Europénne</a:t>
            </a:r>
            <a:r>
              <a:rPr lang="fr-FR" sz="1200" i="1" dirty="0" smtClean="0">
                <a:solidFill>
                  <a:srgbClr val="002060"/>
                </a:solidFill>
              </a:rPr>
              <a:t>, Veolia,  </a:t>
            </a:r>
            <a:r>
              <a:rPr lang="fr-FR" sz="1200" i="1" dirty="0">
                <a:solidFill>
                  <a:srgbClr val="002060"/>
                </a:solidFill>
              </a:rPr>
              <a:t>WWC, AVSF, GRET, ACF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24136" y="37700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200" b="1" i="1" dirty="0" smtClean="0">
                <a:solidFill>
                  <a:srgbClr val="C00000"/>
                </a:solidFill>
              </a:rPr>
              <a:t>PUBLICATION PFE : </a:t>
            </a:r>
          </a:p>
          <a:p>
            <a:pPr algn="ctr"/>
            <a:r>
              <a:rPr lang="fr-FR" sz="1200" b="1" i="1" dirty="0" smtClean="0">
                <a:solidFill>
                  <a:srgbClr val="002060"/>
                </a:solidFill>
              </a:rPr>
              <a:t>25 solutions clé </a:t>
            </a:r>
            <a:endParaRPr lang="fr-FR" sz="1200" b="1" i="1" dirty="0" smtClean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 smtClean="0">
                <a:solidFill>
                  <a:srgbClr val="002060"/>
                </a:solidFill>
              </a:rPr>
              <a:t>«</a:t>
            </a:r>
            <a:r>
              <a:rPr lang="fr-FR" sz="1200" b="1" i="1" dirty="0" smtClean="0">
                <a:solidFill>
                  <a:srgbClr val="002060"/>
                </a:solidFill>
              </a:rPr>
              <a:t> Eau &amp; Climat »</a:t>
            </a:r>
            <a:endParaRPr lang="fr-FR" sz="12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9622"/>
            <a:ext cx="1544726" cy="2171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51520" y="3766866"/>
            <a:ext cx="2160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b="1" i="1" dirty="0" smtClean="0">
                <a:solidFill>
                  <a:srgbClr val="C00000"/>
                </a:solidFill>
              </a:rPr>
              <a:t>NOTE DE DECRYPTAGE: </a:t>
            </a:r>
            <a:endParaRPr lang="fr-FR" sz="1200" b="1" i="1" dirty="0" smtClean="0">
              <a:solidFill>
                <a:srgbClr val="C00000"/>
              </a:solidFill>
            </a:endParaRPr>
          </a:p>
          <a:p>
            <a:pPr algn="ctr"/>
            <a:r>
              <a:rPr lang="fr-FR" sz="1200" b="1" i="1" dirty="0" smtClean="0">
                <a:solidFill>
                  <a:srgbClr val="002060"/>
                </a:solidFill>
              </a:rPr>
              <a:t>Enseignement du GIEC : l’adaptation du secteur de l’eau aux changement globaux et climatiques</a:t>
            </a:r>
            <a:endParaRPr lang="fr-FR" sz="12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98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7614"/>
            <a:ext cx="46386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Critères pour un projet d’adaptation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fr-FR" sz="24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3779912" y="264375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RESILIENCE</a:t>
            </a:r>
            <a:endParaRPr lang="fr-F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169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Rendre l’eau visible à la COP21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01498" y="1275606"/>
            <a:ext cx="8229600" cy="3394472"/>
          </a:xfrm>
        </p:spPr>
        <p:txBody>
          <a:bodyPr/>
          <a:lstStyle/>
          <a:p>
            <a:pPr marL="0" indent="0">
              <a:buNone/>
            </a:pPr>
            <a:r>
              <a:rPr lang="fr-FR" sz="1600" b="1" u="sng" dirty="0" smtClean="0">
                <a:solidFill>
                  <a:srgbClr val="0A4F8D"/>
                </a:solidFill>
              </a:rPr>
              <a:t>Espace </a:t>
            </a:r>
            <a:r>
              <a:rPr lang="fr-FR" sz="1600" b="1" u="sng" dirty="0">
                <a:solidFill>
                  <a:srgbClr val="0A4F8D"/>
                </a:solidFill>
              </a:rPr>
              <a:t>ZONE </a:t>
            </a:r>
            <a:r>
              <a:rPr lang="fr-FR" sz="1600" b="1" u="sng" dirty="0" smtClean="0">
                <a:solidFill>
                  <a:srgbClr val="0A4F8D"/>
                </a:solidFill>
              </a:rPr>
              <a:t>BLEUE</a:t>
            </a:r>
          </a:p>
          <a:p>
            <a:pPr marL="0" indent="0">
              <a:buNone/>
            </a:pPr>
            <a:endParaRPr lang="fr-FR" sz="1600" b="1" u="sng" dirty="0">
              <a:solidFill>
                <a:srgbClr val="0A4F8D"/>
              </a:solidFill>
            </a:endParaRPr>
          </a:p>
          <a:p>
            <a:pPr marL="0" indent="0">
              <a:buNone/>
            </a:pPr>
            <a:endParaRPr lang="fr-FR" sz="1600" b="1" u="sng" dirty="0" smtClean="0">
              <a:solidFill>
                <a:srgbClr val="0A4F8D"/>
              </a:solidFill>
            </a:endParaRPr>
          </a:p>
          <a:p>
            <a:pPr marL="0" indent="0">
              <a:buNone/>
            </a:pPr>
            <a:endParaRPr lang="fr-FR" sz="1600" b="1" u="sng" dirty="0">
              <a:solidFill>
                <a:srgbClr val="0A4F8D"/>
              </a:solidFill>
            </a:endParaRPr>
          </a:p>
          <a:p>
            <a:pPr marL="0" indent="0">
              <a:buNone/>
            </a:pPr>
            <a:endParaRPr lang="fr-FR" sz="1600" b="1" u="sng" dirty="0" smtClean="0">
              <a:solidFill>
                <a:srgbClr val="0A4F8D"/>
              </a:solidFill>
            </a:endParaRPr>
          </a:p>
          <a:p>
            <a:pPr marL="0" indent="0">
              <a:buNone/>
            </a:pPr>
            <a:endParaRPr lang="fr-FR" sz="1600" b="1" u="sng" dirty="0" smtClean="0">
              <a:solidFill>
                <a:srgbClr val="0A4F8D"/>
              </a:solidFill>
            </a:endParaRPr>
          </a:p>
          <a:p>
            <a:pPr marL="0" indent="0">
              <a:buNone/>
            </a:pPr>
            <a:r>
              <a:rPr lang="fr-FR" sz="1600" b="1" u="sng" dirty="0" smtClean="0">
                <a:solidFill>
                  <a:srgbClr val="0A4F8D"/>
                </a:solidFill>
              </a:rPr>
              <a:t>Espace GENERATION CLIMAT</a:t>
            </a:r>
            <a:endParaRPr lang="fr-FR" sz="1600" b="1" u="sng" dirty="0">
              <a:solidFill>
                <a:srgbClr val="0A4F8D"/>
              </a:solidFill>
            </a:endParaRP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62723" y="1707654"/>
            <a:ext cx="4572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b="1" dirty="0" err="1">
                <a:solidFill>
                  <a:srgbClr val="0A4F8D"/>
                </a:solidFill>
              </a:rPr>
              <a:t>Side</a:t>
            </a:r>
            <a:r>
              <a:rPr lang="fr-FR" sz="1200" b="1" dirty="0">
                <a:solidFill>
                  <a:srgbClr val="0A4F8D"/>
                </a:solidFill>
              </a:rPr>
              <a:t> </a:t>
            </a:r>
            <a:r>
              <a:rPr lang="fr-FR" sz="1200" b="1" dirty="0" err="1">
                <a:solidFill>
                  <a:srgbClr val="0A4F8D"/>
                </a:solidFill>
              </a:rPr>
              <a:t>event</a:t>
            </a:r>
            <a:r>
              <a:rPr lang="fr-FR" sz="1200" b="1" dirty="0">
                <a:solidFill>
                  <a:srgbClr val="0A4F8D"/>
                </a:solidFill>
              </a:rPr>
              <a:t> sur le pavillon de l’OCDE qui portera sur la </a:t>
            </a:r>
            <a:r>
              <a:rPr lang="fr-FR" sz="1200" b="1" dirty="0">
                <a:solidFill>
                  <a:srgbClr val="12AFE6"/>
                </a:solidFill>
              </a:rPr>
              <a:t>définition d’actions d’adaptation</a:t>
            </a:r>
            <a:r>
              <a:rPr lang="fr-FR" sz="1200" b="1" dirty="0">
                <a:solidFill>
                  <a:srgbClr val="0A4F8D"/>
                </a:solidFill>
              </a:rPr>
              <a:t> au dérèglement climatique pour la ressource en </a:t>
            </a:r>
            <a:r>
              <a:rPr lang="fr-FR" sz="1200" b="1" dirty="0" smtClean="0">
                <a:solidFill>
                  <a:srgbClr val="0A4F8D"/>
                </a:solidFill>
              </a:rPr>
              <a:t>eau</a:t>
            </a:r>
            <a:r>
              <a:rPr lang="fr-FR" sz="1200" b="1" dirty="0">
                <a:solidFill>
                  <a:srgbClr val="0A4F8D"/>
                </a:solidFill>
              </a:rPr>
              <a:t> </a:t>
            </a:r>
            <a:r>
              <a:rPr lang="fr-FR" sz="1200" b="1" dirty="0" smtClean="0">
                <a:solidFill>
                  <a:srgbClr val="0A4F8D"/>
                </a:solidFill>
              </a:rPr>
              <a:t> </a:t>
            </a:r>
            <a:r>
              <a:rPr lang="fr-FR" sz="1400" b="1" i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 </a:t>
            </a:r>
            <a:r>
              <a:rPr lang="fr-FR" sz="1400" b="1" i="1" dirty="0" smtClean="0">
                <a:solidFill>
                  <a:srgbClr val="C00000"/>
                </a:solidFill>
              </a:rPr>
              <a:t> lancement officiel de l’étude AFD PFE</a:t>
            </a:r>
          </a:p>
          <a:p>
            <a:endParaRPr lang="fr-FR" sz="1200" b="1" dirty="0">
              <a:solidFill>
                <a:srgbClr val="0A4F8D"/>
              </a:solidFill>
            </a:endParaRPr>
          </a:p>
          <a:p>
            <a:r>
              <a:rPr lang="fr-FR" sz="1200" b="1" dirty="0" smtClean="0">
                <a:solidFill>
                  <a:srgbClr val="0A4F8D"/>
                </a:solidFill>
              </a:rPr>
              <a:t>Habillage « îlot bleu » dans le </a:t>
            </a:r>
            <a:r>
              <a:rPr lang="fr-FR" sz="1200" b="1" dirty="0">
                <a:solidFill>
                  <a:srgbClr val="12AFE6"/>
                </a:solidFill>
              </a:rPr>
              <a:t>Pavillon Espace France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213"/>
          <a:stretch/>
        </p:blipFill>
        <p:spPr bwMode="auto">
          <a:xfrm>
            <a:off x="251520" y="1131590"/>
            <a:ext cx="665090" cy="54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50" y="2821910"/>
            <a:ext cx="652832" cy="582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07504" y="3579862"/>
            <a:ext cx="48245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FR" sz="1200" b="1" dirty="0" err="1">
                <a:solidFill>
                  <a:srgbClr val="00B0F0"/>
                </a:solidFill>
              </a:rPr>
              <a:t>Side</a:t>
            </a:r>
            <a:r>
              <a:rPr lang="fr-FR" sz="1200" b="1" dirty="0">
                <a:solidFill>
                  <a:srgbClr val="00B0F0"/>
                </a:solidFill>
              </a:rPr>
              <a:t> </a:t>
            </a:r>
            <a:r>
              <a:rPr lang="fr-FR" sz="1200" b="1" dirty="0" err="1">
                <a:solidFill>
                  <a:srgbClr val="00B0F0"/>
                </a:solidFill>
              </a:rPr>
              <a:t>event</a:t>
            </a:r>
            <a:r>
              <a:rPr lang="fr-FR" sz="1200" b="1" dirty="0">
                <a:solidFill>
                  <a:srgbClr val="00B0F0"/>
                </a:solidFill>
              </a:rPr>
              <a:t> </a:t>
            </a:r>
            <a:r>
              <a:rPr lang="fr-FR" sz="1200" b="1" dirty="0">
                <a:solidFill>
                  <a:srgbClr val="0A4F8D"/>
                </a:solidFill>
              </a:rPr>
              <a:t>sur la valorisation des actions eau et climat des acteurs de l’eau en France au regard des internationaux. </a:t>
            </a:r>
            <a:r>
              <a:rPr lang="fr-FR" sz="1200" b="1" dirty="0">
                <a:solidFill>
                  <a:srgbClr val="00B0F0"/>
                </a:solidFill>
              </a:rPr>
              <a:t>(SECHERESSE)</a:t>
            </a:r>
          </a:p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" b="1" dirty="0" smtClean="0">
              <a:solidFill>
                <a:srgbClr val="0A4F8D"/>
              </a:solidFill>
            </a:endParaRPr>
          </a:p>
          <a:p>
            <a:pPr marR="0" lvl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FR" sz="1200" b="1" dirty="0" err="1" smtClean="0">
                <a:solidFill>
                  <a:srgbClr val="00B0F0"/>
                </a:solidFill>
              </a:rPr>
              <a:t>Side</a:t>
            </a:r>
            <a:r>
              <a:rPr lang="fr-FR" sz="1200" b="1" dirty="0" smtClean="0">
                <a:solidFill>
                  <a:srgbClr val="00B0F0"/>
                </a:solidFill>
              </a:rPr>
              <a:t> </a:t>
            </a:r>
            <a:r>
              <a:rPr lang="fr-FR" sz="1200" b="1" dirty="0" err="1">
                <a:solidFill>
                  <a:srgbClr val="00B0F0"/>
                </a:solidFill>
              </a:rPr>
              <a:t>event</a:t>
            </a:r>
            <a:r>
              <a:rPr lang="fr-FR" sz="1200" b="1" dirty="0">
                <a:solidFill>
                  <a:srgbClr val="00B0F0"/>
                </a:solidFill>
              </a:rPr>
              <a:t> regroupant les PARTENAIRES FRANCOPHONES ET </a:t>
            </a:r>
            <a:r>
              <a:rPr lang="fr-FR" sz="1200" b="1" dirty="0" smtClean="0">
                <a:solidFill>
                  <a:srgbClr val="00B0F0"/>
                </a:solidFill>
              </a:rPr>
              <a:t>ONG </a:t>
            </a:r>
            <a:r>
              <a:rPr lang="fr-FR" sz="1200" b="1" dirty="0" smtClean="0">
                <a:solidFill>
                  <a:srgbClr val="0A4F8D"/>
                </a:solidFill>
              </a:rPr>
              <a:t>du Partenariat Français pour l’eau sur la question du financement</a:t>
            </a:r>
          </a:p>
          <a:p>
            <a:pPr marL="285750" marR="0" lvl="0" indent="-28575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00" b="1" dirty="0" smtClean="0">
              <a:solidFill>
                <a:srgbClr val="0A4F8D"/>
              </a:solidFill>
            </a:endParaRPr>
          </a:p>
          <a:p>
            <a:pPr marR="0" lvl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FR" sz="1200" b="1" dirty="0" err="1" smtClean="0">
                <a:solidFill>
                  <a:srgbClr val="00B0F0"/>
                </a:solidFill>
              </a:rPr>
              <a:t>Side</a:t>
            </a:r>
            <a:r>
              <a:rPr lang="fr-FR" sz="1200" b="1" dirty="0" smtClean="0">
                <a:solidFill>
                  <a:srgbClr val="00B0F0"/>
                </a:solidFill>
              </a:rPr>
              <a:t> </a:t>
            </a:r>
            <a:r>
              <a:rPr lang="fr-FR" sz="1200" b="1" dirty="0" err="1">
                <a:solidFill>
                  <a:srgbClr val="00B0F0"/>
                </a:solidFill>
              </a:rPr>
              <a:t>event</a:t>
            </a:r>
            <a:r>
              <a:rPr lang="fr-FR" sz="1200" b="1" dirty="0">
                <a:solidFill>
                  <a:srgbClr val="00B0F0"/>
                </a:solidFill>
              </a:rPr>
              <a:t> JEUNESSE  </a:t>
            </a:r>
            <a:r>
              <a:rPr lang="fr-FR" sz="1200" b="1" dirty="0">
                <a:solidFill>
                  <a:srgbClr val="0A4F8D"/>
                </a:solidFill>
              </a:rPr>
              <a:t>en lien avec le Global Water </a:t>
            </a:r>
            <a:r>
              <a:rPr lang="fr-FR" sz="1200" b="1" dirty="0" err="1">
                <a:solidFill>
                  <a:srgbClr val="0A4F8D"/>
                </a:solidFill>
              </a:rPr>
              <a:t>Partnership</a:t>
            </a:r>
            <a:r>
              <a:rPr lang="fr-FR" sz="1200" b="1" dirty="0">
                <a:solidFill>
                  <a:srgbClr val="0A4F8D"/>
                </a:solidFill>
              </a:rPr>
              <a:t> : présentation du livret blanc </a:t>
            </a:r>
          </a:p>
          <a:p>
            <a:pPr marL="285750" marR="0" lvl="0" indent="-28575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00" b="1" dirty="0">
              <a:solidFill>
                <a:srgbClr val="0A4F8D"/>
              </a:solidFill>
            </a:endParaRPr>
          </a:p>
          <a:p>
            <a:pPr marR="0" lvl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FR" sz="1200" b="1" dirty="0">
                <a:solidFill>
                  <a:srgbClr val="00B0F0"/>
                </a:solidFill>
              </a:rPr>
              <a:t>PLATEAU </a:t>
            </a:r>
            <a:r>
              <a:rPr lang="fr-FR" sz="1200" b="1" dirty="0" smtClean="0">
                <a:solidFill>
                  <a:srgbClr val="00B0F0"/>
                </a:solidFill>
              </a:rPr>
              <a:t>TÉLÉ </a:t>
            </a:r>
            <a:r>
              <a:rPr lang="fr-FR" sz="1200" b="1" dirty="0" smtClean="0">
                <a:solidFill>
                  <a:srgbClr val="0A4F8D"/>
                </a:solidFill>
              </a:rPr>
              <a:t>valorisant les actions multi-acteur</a:t>
            </a:r>
            <a:endParaRPr lang="fr-FR" sz="1200" b="1" dirty="0">
              <a:solidFill>
                <a:srgbClr val="0A4F8D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994" y="1058275"/>
            <a:ext cx="900372" cy="61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5427016" y="1170177"/>
            <a:ext cx="371698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 u="sng">
                <a:solidFill>
                  <a:srgbClr val="0A4F8D"/>
                </a:solidFill>
              </a:defRPr>
            </a:lvl1pPr>
          </a:lstStyle>
          <a:p>
            <a:r>
              <a:rPr lang="fr-FR" sz="1600" dirty="0" smtClean="0"/>
              <a:t>GRAND PALAIS</a:t>
            </a:r>
          </a:p>
          <a:p>
            <a:endParaRPr lang="fr-FR" sz="1400" b="0" u="none" dirty="0" smtClean="0"/>
          </a:p>
          <a:p>
            <a:r>
              <a:rPr lang="fr-FR" sz="1200" u="none" dirty="0" smtClean="0">
                <a:solidFill>
                  <a:srgbClr val="00B0F0"/>
                </a:solidFill>
              </a:rPr>
              <a:t>  </a:t>
            </a:r>
            <a:r>
              <a:rPr lang="fr-FR" sz="1200" u="none" dirty="0" err="1" smtClean="0">
                <a:solidFill>
                  <a:srgbClr val="00B0F0"/>
                </a:solidFill>
              </a:rPr>
              <a:t>Side</a:t>
            </a:r>
            <a:r>
              <a:rPr lang="fr-FR" sz="1200" u="none" dirty="0" smtClean="0">
                <a:solidFill>
                  <a:srgbClr val="00B0F0"/>
                </a:solidFill>
              </a:rPr>
              <a:t> </a:t>
            </a:r>
            <a:r>
              <a:rPr lang="fr-FR" sz="1200" u="none" dirty="0" err="1">
                <a:solidFill>
                  <a:srgbClr val="00B0F0"/>
                </a:solidFill>
              </a:rPr>
              <a:t>event</a:t>
            </a:r>
            <a:r>
              <a:rPr lang="fr-FR" sz="1200" u="none" dirty="0">
                <a:solidFill>
                  <a:srgbClr val="00B0F0"/>
                </a:solidFill>
              </a:rPr>
              <a:t> sur l’espace Comité 21/ Club France </a:t>
            </a:r>
            <a:r>
              <a:rPr lang="fr-FR" sz="1200" u="none" dirty="0" smtClean="0">
                <a:solidFill>
                  <a:srgbClr val="00B0F0"/>
                </a:solidFill>
              </a:rPr>
              <a:t>: </a:t>
            </a:r>
            <a:r>
              <a:rPr lang="fr-FR" sz="1200" u="none" dirty="0"/>
              <a:t>Sensibilisation sur le lien eau et climat </a:t>
            </a:r>
            <a:r>
              <a:rPr lang="fr-FR" sz="1200" u="none" dirty="0" smtClean="0"/>
              <a:t>en direction du grand public.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200" u="none" dirty="0"/>
          </a:p>
          <a:p>
            <a:r>
              <a:rPr lang="fr-FR" sz="1200" u="none" dirty="0" err="1" smtClean="0">
                <a:solidFill>
                  <a:srgbClr val="00B0F0"/>
                </a:solidFill>
              </a:rPr>
              <a:t>Side</a:t>
            </a:r>
            <a:r>
              <a:rPr lang="fr-FR" sz="1200" u="none" dirty="0" smtClean="0">
                <a:solidFill>
                  <a:srgbClr val="00B0F0"/>
                </a:solidFill>
              </a:rPr>
              <a:t> </a:t>
            </a:r>
            <a:r>
              <a:rPr lang="fr-FR" sz="1200" u="none" dirty="0" err="1" smtClean="0">
                <a:solidFill>
                  <a:srgbClr val="00B0F0"/>
                </a:solidFill>
              </a:rPr>
              <a:t>event</a:t>
            </a:r>
            <a:r>
              <a:rPr lang="fr-FR" sz="1200" u="none" dirty="0" smtClean="0">
                <a:solidFill>
                  <a:srgbClr val="00B0F0"/>
                </a:solidFill>
              </a:rPr>
              <a:t> sur l’espace </a:t>
            </a:r>
            <a:r>
              <a:rPr lang="fr-FR" sz="1200" u="none" dirty="0" err="1" smtClean="0">
                <a:solidFill>
                  <a:srgbClr val="00B0F0"/>
                </a:solidFill>
              </a:rPr>
              <a:t>Vivapolis</a:t>
            </a:r>
            <a:r>
              <a:rPr lang="fr-FR" sz="1200" u="none" dirty="0" smtClean="0">
                <a:solidFill>
                  <a:srgbClr val="00B0F0"/>
                </a:solidFill>
              </a:rPr>
              <a:t> </a:t>
            </a:r>
            <a:r>
              <a:rPr lang="fr-FR" sz="1200" u="none" dirty="0" smtClean="0"/>
              <a:t>sur la Ville &amp; les inondations</a:t>
            </a:r>
            <a:endParaRPr lang="fr-FR" sz="1000" b="0" u="none" dirty="0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92080" y="3291830"/>
            <a:ext cx="3744416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+ </a:t>
            </a:r>
            <a:r>
              <a:rPr lang="fr-FR" b="1" dirty="0" smtClean="0">
                <a:solidFill>
                  <a:srgbClr val="C00000"/>
                </a:solidFill>
              </a:rPr>
              <a:t>MOBILISATION INTERNATIONALE  </a:t>
            </a:r>
            <a:r>
              <a:rPr lang="fr-FR" b="1" dirty="0" smtClean="0">
                <a:solidFill>
                  <a:srgbClr val="C00000"/>
                </a:solidFill>
              </a:rPr>
              <a:t>« EAU &amp; CLIMAT » le 2 décembre </a:t>
            </a:r>
            <a:r>
              <a:rPr lang="fr-FR" b="1" dirty="0" smtClean="0">
                <a:solidFill>
                  <a:srgbClr val="C00000"/>
                </a:solidFill>
              </a:rPr>
              <a:t>2015</a:t>
            </a:r>
          </a:p>
          <a:p>
            <a:r>
              <a:rPr lang="fr-FR" b="1" i="1" dirty="0">
                <a:solidFill>
                  <a:srgbClr val="002060"/>
                </a:solidFill>
              </a:rPr>
              <a:t> </a:t>
            </a:r>
            <a:r>
              <a:rPr lang="fr-FR" sz="1400" b="1" i="1" dirty="0" smtClean="0">
                <a:solidFill>
                  <a:srgbClr val="002060"/>
                </a:solidFill>
              </a:rPr>
              <a:t>Menée par CME avec le soutien actif du PFE, AGWA, SIWI, UNESCO/IHP, Effet Papillon,  Ministère Marocain de l’eau</a:t>
            </a:r>
            <a:endParaRPr lang="fr-FR" sz="1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71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6619" y="1368576"/>
            <a:ext cx="568863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Merci pour votre attention ! 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___________</a:t>
            </a:r>
            <a:endParaRPr lang="fr-FR" sz="2400" b="1" dirty="0" smtClean="0">
              <a:solidFill>
                <a:srgbClr val="002060"/>
              </a:solidFill>
            </a:endParaRPr>
          </a:p>
          <a:p>
            <a:pPr algn="ctr"/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Jean-Luc </a:t>
            </a:r>
            <a:r>
              <a:rPr lang="fr-FR" sz="1600" b="1" dirty="0" err="1" smtClean="0">
                <a:solidFill>
                  <a:srgbClr val="002060"/>
                </a:solidFill>
              </a:rPr>
              <a:t>Redaud</a:t>
            </a:r>
            <a:r>
              <a:rPr lang="fr-FR" sz="1600" b="1" dirty="0" smtClean="0">
                <a:solidFill>
                  <a:srgbClr val="002060"/>
                </a:solidFill>
              </a:rPr>
              <a:t>, </a:t>
            </a: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Partenariat Français pour </a:t>
            </a:r>
            <a:r>
              <a:rPr lang="fr-FR" sz="1600" b="1" dirty="0" smtClean="0">
                <a:solidFill>
                  <a:srgbClr val="002060"/>
                </a:solidFill>
              </a:rPr>
              <a:t>l’Eau</a:t>
            </a:r>
          </a:p>
          <a:p>
            <a:pPr algn="ctr"/>
            <a:endParaRPr lang="fr-FR" sz="1600" b="1" dirty="0">
              <a:solidFill>
                <a:srgbClr val="002060"/>
              </a:solidFill>
            </a:endParaRPr>
          </a:p>
          <a:p>
            <a:pPr algn="ctr"/>
            <a:endParaRPr lang="fr-FR" sz="1600" b="1" dirty="0" smtClean="0">
              <a:solidFill>
                <a:srgbClr val="002060"/>
              </a:solidFill>
            </a:endParaRPr>
          </a:p>
          <a:p>
            <a:pPr algn="ctr"/>
            <a:endParaRPr lang="fr-FR" sz="1600" b="1" dirty="0" smtClean="0">
              <a:solidFill>
                <a:srgbClr val="002060"/>
              </a:solidFill>
            </a:endParaRPr>
          </a:p>
          <a:p>
            <a:pPr algn="ctr"/>
            <a:r>
              <a:rPr lang="fr-FR" sz="1600" b="1" dirty="0" smtClean="0">
                <a:solidFill>
                  <a:srgbClr val="002060"/>
                </a:solidFill>
              </a:rPr>
              <a:t>En savoir plus : </a:t>
            </a:r>
            <a:r>
              <a:rPr lang="fr-FR" sz="1600" b="1" dirty="0" smtClean="0">
                <a:solidFill>
                  <a:srgbClr val="002060"/>
                </a:solidFill>
                <a:hlinkClick r:id="rId7"/>
              </a:rPr>
              <a:t>melisa.cran@partenariat-francais-eau.fr</a:t>
            </a:r>
            <a:endParaRPr lang="fr-FR" sz="1600" b="1" dirty="0" smtClean="0">
              <a:solidFill>
                <a:srgbClr val="002060"/>
              </a:solidFill>
            </a:endParaRPr>
          </a:p>
          <a:p>
            <a:pPr algn="ctr"/>
            <a:endParaRPr lang="fr-FR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81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553</Words>
  <Application>Microsoft Office PowerPoint</Application>
  <PresentationFormat>Affichage à l'écran (16:9)</PresentationFormat>
  <Paragraphs>112</Paragraphs>
  <Slides>11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Le Partenariat Français pour l’eau</vt:lpstr>
      <vt:lpstr>Un cadre scientifique : le 5ème rapport du GIEC </vt:lpstr>
      <vt:lpstr>Retour sur le processus COP 21        .;;</vt:lpstr>
      <vt:lpstr>Présentation PowerPoint</vt:lpstr>
      <vt:lpstr>Présentation PowerPoint</vt:lpstr>
      <vt:lpstr>Quelle Adaptation?</vt:lpstr>
      <vt:lpstr>Réflexions du PFE</vt:lpstr>
      <vt:lpstr>Critères pour un projet d’adaptation</vt:lpstr>
      <vt:lpstr>Rendre l’eau visible à la COP21</vt:lpstr>
      <vt:lpstr>Présentation PowerPoint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CRAN Melisa</cp:lastModifiedBy>
  <cp:revision>16</cp:revision>
  <dcterms:created xsi:type="dcterms:W3CDTF">2015-10-02T08:44:29Z</dcterms:created>
  <dcterms:modified xsi:type="dcterms:W3CDTF">2015-10-09T13:03:23Z</dcterms:modified>
</cp:coreProperties>
</file>