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 id="2147483651" r:id="rId2"/>
  </p:sldMasterIdLst>
  <p:notesMasterIdLst>
    <p:notesMasterId r:id="rId12"/>
  </p:notesMasterIdLst>
  <p:handoutMasterIdLst>
    <p:handoutMasterId r:id="rId13"/>
  </p:handoutMasterIdLst>
  <p:sldIdLst>
    <p:sldId id="648" r:id="rId3"/>
    <p:sldId id="650" r:id="rId4"/>
    <p:sldId id="649" r:id="rId5"/>
    <p:sldId id="651" r:id="rId6"/>
    <p:sldId id="652" r:id="rId7"/>
    <p:sldId id="653" r:id="rId8"/>
    <p:sldId id="654" r:id="rId9"/>
    <p:sldId id="655" r:id="rId10"/>
    <p:sldId id="656" r:id="rId11"/>
  </p:sldIdLst>
  <p:sldSz cx="9144000" cy="6858000" type="screen4x3"/>
  <p:notesSz cx="6797675" cy="9926638"/>
  <p:defaultTextStyle>
    <a:defPPr>
      <a:defRPr lang="fr-FR"/>
    </a:defPPr>
    <a:lvl1pPr algn="l" rtl="0" eaLnBrk="0" fontAlgn="base" hangingPunct="0">
      <a:spcBef>
        <a:spcPct val="0"/>
      </a:spcBef>
      <a:spcAft>
        <a:spcPct val="0"/>
      </a:spcAft>
      <a:defRPr sz="2000" kern="1200">
        <a:solidFill>
          <a:schemeClr val="tx1"/>
        </a:solidFill>
        <a:latin typeface="Arial" panose="020B0604020202020204" pitchFamily="34" charset="0"/>
        <a:ea typeface="ヒラギノ角ゴ Pro W3"/>
        <a:cs typeface="ヒラギノ角ゴ Pro W3"/>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ヒラギノ角ゴ Pro W3"/>
        <a:cs typeface="ヒラギノ角ゴ Pro W3"/>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ヒラギノ角ゴ Pro W3"/>
        <a:cs typeface="ヒラギノ角ゴ Pro W3"/>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ヒラギノ角ゴ Pro W3"/>
        <a:cs typeface="ヒラギノ角ゴ Pro W3"/>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sz="2000"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sz="2000"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sz="2000"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sz="2000"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4CFED"/>
    <a:srgbClr val="00B0F0"/>
    <a:srgbClr val="FF0000"/>
    <a:srgbClr val="FFCC99"/>
    <a:srgbClr val="66FF99"/>
    <a:srgbClr val="99CCFF"/>
    <a:srgbClr val="4AF466"/>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938" autoAdjust="0"/>
  </p:normalViewPr>
  <p:slideViewPr>
    <p:cSldViewPr snapToGrid="0">
      <p:cViewPr varScale="1">
        <p:scale>
          <a:sx n="47" d="100"/>
          <a:sy n="47" d="100"/>
        </p:scale>
        <p:origin x="-19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1470"/>
    </p:cViewPr>
  </p:sorterViewPr>
  <p:notesViewPr>
    <p:cSldViewPr snapToGrid="0">
      <p:cViewPr varScale="1">
        <p:scale>
          <a:sx n="82" d="100"/>
          <a:sy n="82" d="100"/>
        </p:scale>
        <p:origin x="-3936" y="-84"/>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51163"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20000"/>
              </a:spcBef>
              <a:defRPr sz="1200">
                <a:latin typeface="Arial" charset="0"/>
                <a:ea typeface="+mn-ea"/>
                <a:cs typeface="Arial" charset="0"/>
              </a:defRPr>
            </a:lvl1pPr>
          </a:lstStyle>
          <a:p>
            <a:pPr>
              <a:defRPr/>
            </a:pPr>
            <a:endParaRPr lang="fr-FR"/>
          </a:p>
        </p:txBody>
      </p:sp>
      <p:sp>
        <p:nvSpPr>
          <p:cNvPr id="72707" name="Rectangle 3"/>
          <p:cNvSpPr>
            <a:spLocks noGrp="1" noChangeArrowheads="1"/>
          </p:cNvSpPr>
          <p:nvPr>
            <p:ph type="dt" sz="quarter" idx="1"/>
          </p:nvPr>
        </p:nvSpPr>
        <p:spPr bwMode="auto">
          <a:xfrm>
            <a:off x="3883025" y="0"/>
            <a:ext cx="2951163"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20000"/>
              </a:spcBef>
              <a:defRPr sz="1200">
                <a:latin typeface="Arial" charset="0"/>
                <a:ea typeface="+mn-ea"/>
                <a:cs typeface="Arial" charset="0"/>
              </a:defRPr>
            </a:lvl1pPr>
          </a:lstStyle>
          <a:p>
            <a:pPr>
              <a:defRPr/>
            </a:pPr>
            <a:endParaRPr lang="fr-FR"/>
          </a:p>
        </p:txBody>
      </p:sp>
      <p:sp>
        <p:nvSpPr>
          <p:cNvPr id="72708" name="Rectangle 4"/>
          <p:cNvSpPr>
            <a:spLocks noGrp="1" noChangeArrowheads="1"/>
          </p:cNvSpPr>
          <p:nvPr>
            <p:ph type="ftr" sz="quarter" idx="2"/>
          </p:nvPr>
        </p:nvSpPr>
        <p:spPr bwMode="auto">
          <a:xfrm>
            <a:off x="0" y="9448800"/>
            <a:ext cx="295116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20000"/>
              </a:spcBef>
              <a:defRPr sz="1200">
                <a:latin typeface="Arial" charset="0"/>
                <a:ea typeface="+mn-ea"/>
                <a:cs typeface="Arial" charset="0"/>
              </a:defRPr>
            </a:lvl1pPr>
          </a:lstStyle>
          <a:p>
            <a:pPr>
              <a:defRPr/>
            </a:pPr>
            <a:endParaRPr lang="fr-FR"/>
          </a:p>
        </p:txBody>
      </p:sp>
      <p:sp>
        <p:nvSpPr>
          <p:cNvPr id="72709" name="Rectangle 5"/>
          <p:cNvSpPr>
            <a:spLocks noGrp="1" noChangeArrowheads="1"/>
          </p:cNvSpPr>
          <p:nvPr>
            <p:ph type="sldNum" sz="quarter" idx="3"/>
          </p:nvPr>
        </p:nvSpPr>
        <p:spPr bwMode="auto">
          <a:xfrm>
            <a:off x="3883025" y="9448800"/>
            <a:ext cx="295116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20000"/>
              </a:spcBef>
              <a:defRPr sz="1200">
                <a:cs typeface="Arial" panose="020B0604020202020204" pitchFamily="34" charset="0"/>
              </a:defRPr>
            </a:lvl1pPr>
          </a:lstStyle>
          <a:p>
            <a:fld id="{5EF6BF46-E602-4A1C-860C-1C48E138A6BA}" type="slidenum">
              <a:rPr lang="fr-FR" altLang="fr-FR"/>
              <a:pPr/>
              <a:t>‹N°›</a:t>
            </a:fld>
            <a:endParaRPr lang="fr-FR" altLang="fr-FR"/>
          </a:p>
        </p:txBody>
      </p:sp>
    </p:spTree>
    <p:extLst>
      <p:ext uri="{BB962C8B-B14F-4D97-AF65-F5344CB8AC3E}">
        <p14:creationId xmlns:p14="http://schemas.microsoft.com/office/powerpoint/2010/main" val="1098889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latin typeface="Arial" charset="0"/>
                <a:ea typeface="+mn-ea"/>
                <a:cs typeface="Arial" charset="0"/>
              </a:defRPr>
            </a:lvl1pPr>
          </a:lstStyle>
          <a:p>
            <a:pPr>
              <a:defRPr/>
            </a:pPr>
            <a:endParaRPr lang="fr-FR"/>
          </a:p>
        </p:txBody>
      </p:sp>
      <p:sp>
        <p:nvSpPr>
          <p:cNvPr id="35843"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charset="0"/>
                <a:ea typeface="+mn-ea"/>
                <a:cs typeface="Arial" charset="0"/>
              </a:defRPr>
            </a:lvl1pPr>
          </a:lstStyle>
          <a:p>
            <a:pPr>
              <a:defRPr/>
            </a:pPr>
            <a:endParaRPr lang="fr-FR"/>
          </a:p>
        </p:txBody>
      </p:sp>
      <p:sp>
        <p:nvSpPr>
          <p:cNvPr id="1638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5846"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Arial" charset="0"/>
                <a:ea typeface="+mn-ea"/>
                <a:cs typeface="Arial" charset="0"/>
              </a:defRPr>
            </a:lvl1pPr>
          </a:lstStyle>
          <a:p>
            <a:pPr>
              <a:defRPr/>
            </a:pPr>
            <a:endParaRPr lang="fr-FR"/>
          </a:p>
        </p:txBody>
      </p:sp>
      <p:sp>
        <p:nvSpPr>
          <p:cNvPr id="35847"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FA26E6A4-5683-4219-A000-03D1A6B14062}" type="slidenum">
              <a:rPr lang="fr-FR" altLang="fr-FR"/>
              <a:pPr/>
              <a:t>‹N°›</a:t>
            </a:fld>
            <a:endParaRPr lang="fr-FR" altLang="fr-FR"/>
          </a:p>
        </p:txBody>
      </p:sp>
    </p:spTree>
    <p:extLst>
      <p:ext uri="{BB962C8B-B14F-4D97-AF65-F5344CB8AC3E}">
        <p14:creationId xmlns:p14="http://schemas.microsoft.com/office/powerpoint/2010/main" val="3412413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latin typeface="Arial" panose="020B0604020202020204" pitchFamily="34" charset="0"/>
              </a:rPr>
              <a:t>S</a:t>
            </a:r>
          </a:p>
        </p:txBody>
      </p:sp>
      <p:sp>
        <p:nvSpPr>
          <p:cNvPr id="1843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ヒラギノ角ゴ Pro W3"/>
                <a:cs typeface="ヒラギノ角ゴ Pro W3"/>
              </a:defRPr>
            </a:lvl1pPr>
            <a:lvl2pPr marL="742950" indent="-285750">
              <a:defRPr sz="2000">
                <a:solidFill>
                  <a:schemeClr val="tx1"/>
                </a:solidFill>
                <a:latin typeface="Arial" panose="020B0604020202020204" pitchFamily="34" charset="0"/>
                <a:ea typeface="ヒラギノ角ゴ Pro W3"/>
                <a:cs typeface="ヒラギノ角ゴ Pro W3"/>
              </a:defRPr>
            </a:lvl2pPr>
            <a:lvl3pPr marL="1143000" indent="-228600">
              <a:defRPr sz="2000">
                <a:solidFill>
                  <a:schemeClr val="tx1"/>
                </a:solidFill>
                <a:latin typeface="Arial" panose="020B0604020202020204" pitchFamily="34" charset="0"/>
                <a:ea typeface="ヒラギノ角ゴ Pro W3"/>
                <a:cs typeface="ヒラギノ角ゴ Pro W3"/>
              </a:defRPr>
            </a:lvl3pPr>
            <a:lvl4pPr marL="1600200" indent="-228600">
              <a:defRPr sz="2000">
                <a:solidFill>
                  <a:schemeClr val="tx1"/>
                </a:solidFill>
                <a:latin typeface="Arial" panose="020B0604020202020204" pitchFamily="34" charset="0"/>
                <a:ea typeface="ヒラギノ角ゴ Pro W3"/>
                <a:cs typeface="ヒラギノ角ゴ Pro W3"/>
              </a:defRPr>
            </a:lvl4pPr>
            <a:lvl5pPr marL="2057400" indent="-228600">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ヒラギノ角ゴ Pro W3"/>
                <a:cs typeface="ヒラギノ角ゴ Pro W3"/>
              </a:defRPr>
            </a:lvl9pPr>
          </a:lstStyle>
          <a:p>
            <a:fld id="{D413118D-EC55-4583-8FCF-698AE92B4498}" type="slidenum">
              <a:rPr lang="fr-FR" altLang="fr-FR" sz="1200">
                <a:cs typeface="Arial" panose="020B0604020202020204" pitchFamily="34" charset="0"/>
              </a:rPr>
              <a:pPr/>
              <a:t>1</a:t>
            </a:fld>
            <a:endParaRPr lang="fr-FR" altLang="fr-FR" sz="1200">
              <a:cs typeface="Arial" panose="020B0604020202020204" pitchFamily="34" charset="0"/>
            </a:endParaRPr>
          </a:p>
        </p:txBody>
      </p:sp>
    </p:spTree>
    <p:extLst>
      <p:ext uri="{BB962C8B-B14F-4D97-AF65-F5344CB8AC3E}">
        <p14:creationId xmlns:p14="http://schemas.microsoft.com/office/powerpoint/2010/main" val="416024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 initiative</a:t>
            </a:r>
            <a:r>
              <a:rPr lang="fr-FR" baseline="0" dirty="0" smtClean="0"/>
              <a:t> d’ARCEAU IdF : une jeune association de la région parisienne créée en 2013 qui a pour mission de développer les échanges entre chercheurs, opérateurs et décideurs.</a:t>
            </a:r>
          </a:p>
          <a:p>
            <a:r>
              <a:rPr lang="fr-FR" baseline="0" dirty="0" smtClean="0"/>
              <a:t>Elle veut valoriser le capital de compétences et de savoirs collectés en Ile de France dans la gestion de l’eau à la fois en local pour les acteurs de l’eau mais aussi à l’international.</a:t>
            </a:r>
          </a:p>
          <a:p>
            <a:endParaRPr lang="fr-FR" baseline="0" dirty="0" smtClean="0"/>
          </a:p>
          <a:p>
            <a:r>
              <a:rPr lang="fr-FR" baseline="0" dirty="0" smtClean="0"/>
              <a:t>The SIAAP </a:t>
            </a:r>
            <a:r>
              <a:rPr lang="fr-FR" baseline="0" dirty="0" err="1" smtClean="0"/>
              <a:t>is</a:t>
            </a:r>
            <a:r>
              <a:rPr lang="fr-FR" baseline="0" dirty="0" smtClean="0"/>
              <a:t> one of ARCEAU </a:t>
            </a:r>
            <a:r>
              <a:rPr lang="fr-FR" baseline="0" dirty="0" err="1" smtClean="0"/>
              <a:t>Founding</a:t>
            </a:r>
            <a:r>
              <a:rPr lang="fr-FR" baseline="0" dirty="0" smtClean="0"/>
              <a:t> </a:t>
            </a:r>
            <a:r>
              <a:rPr lang="fr-FR" baseline="0" dirty="0" err="1" smtClean="0"/>
              <a:t>members</a:t>
            </a:r>
            <a:endParaRPr lang="fr-FR" dirty="0"/>
          </a:p>
        </p:txBody>
      </p:sp>
      <p:sp>
        <p:nvSpPr>
          <p:cNvPr id="4" name="Espace réservé du numéro de diapositive 3"/>
          <p:cNvSpPr>
            <a:spLocks noGrp="1"/>
          </p:cNvSpPr>
          <p:nvPr>
            <p:ph type="sldNum" sz="quarter" idx="10"/>
          </p:nvPr>
        </p:nvSpPr>
        <p:spPr/>
        <p:txBody>
          <a:bodyPr/>
          <a:lstStyle/>
          <a:p>
            <a:fld id="{FA26E6A4-5683-4219-A000-03D1A6B14062}" type="slidenum">
              <a:rPr lang="fr-FR" altLang="fr-FR" smtClean="0"/>
              <a:pPr/>
              <a:t>2</a:t>
            </a:fld>
            <a:endParaRPr lang="fr-FR" altLang="fr-FR"/>
          </a:p>
        </p:txBody>
      </p:sp>
    </p:spTree>
    <p:extLst>
      <p:ext uri="{BB962C8B-B14F-4D97-AF65-F5344CB8AC3E}">
        <p14:creationId xmlns:p14="http://schemas.microsoft.com/office/powerpoint/2010/main" val="64588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26E6A4-5683-4219-A000-03D1A6B14062}" type="slidenum">
              <a:rPr lang="fr-FR" altLang="fr-FR" smtClean="0"/>
              <a:pPr/>
              <a:t>3</a:t>
            </a:fld>
            <a:endParaRPr lang="fr-FR" altLang="fr-FR"/>
          </a:p>
        </p:txBody>
      </p:sp>
    </p:spTree>
    <p:extLst>
      <p:ext uri="{BB962C8B-B14F-4D97-AF65-F5344CB8AC3E}">
        <p14:creationId xmlns:p14="http://schemas.microsoft.com/office/powerpoint/2010/main" val="169053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smtClean="0">
                <a:solidFill>
                  <a:schemeClr val="tx1"/>
                </a:solidFill>
                <a:latin typeface="Arial" charset="0"/>
                <a:ea typeface="+mn-ea"/>
                <a:cs typeface="+mn-cs"/>
              </a:rPr>
              <a:t>UNESCO decided to establish an IHP Working Group </a:t>
            </a:r>
            <a:r>
              <a:rPr lang="en-US" sz="1200" b="0" i="0" u="none" strike="noStrike" kern="1200" baseline="0" dirty="0" smtClean="0">
                <a:solidFill>
                  <a:schemeClr val="tx1"/>
                </a:solidFill>
                <a:latin typeface="Arial" charset="0"/>
                <a:ea typeface="+mn-ea"/>
                <a:cs typeface="+mn-cs"/>
              </a:rPr>
              <a:t>for helping the </a:t>
            </a:r>
            <a:r>
              <a:rPr lang="en-US" sz="1200" b="0" i="0" u="none" strike="noStrike" kern="1200" baseline="0" dirty="0" err="1" smtClean="0">
                <a:solidFill>
                  <a:schemeClr val="tx1"/>
                </a:solidFill>
                <a:latin typeface="Arial" charset="0"/>
                <a:ea typeface="+mn-ea"/>
                <a:cs typeface="+mn-cs"/>
              </a:rPr>
              <a:t>establishement</a:t>
            </a:r>
            <a:r>
              <a:rPr lang="en-US" sz="1200" b="0" i="0" u="none" strike="noStrike" kern="1200" baseline="0" dirty="0" smtClean="0">
                <a:solidFill>
                  <a:schemeClr val="tx1"/>
                </a:solidFill>
                <a:latin typeface="Arial" charset="0"/>
                <a:ea typeface="+mn-ea"/>
                <a:cs typeface="+mn-cs"/>
              </a:rPr>
              <a:t> of the Megacities Alliance for water under climate change; and for proposing mechanisms to promote international synergies between megacities at the local level and Member States at the national level; 	</a:t>
            </a:r>
          </a:p>
          <a:p>
            <a:endParaRPr lang="en-US" sz="1200" b="1"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ICLEI - Local Governments for Sustainability </a:t>
            </a:r>
            <a:r>
              <a:rPr lang="en-US" sz="1200" kern="1200" dirty="0" smtClean="0">
                <a:solidFill>
                  <a:schemeClr val="tx1"/>
                </a:solidFill>
                <a:effectLst/>
                <a:latin typeface="Arial" charset="0"/>
                <a:ea typeface="+mn-ea"/>
                <a:cs typeface="+mn-cs"/>
              </a:rPr>
              <a:t>is the leading global network of over 1,500 cities, towns and regions committed​ to building​ a sustainable future. </a:t>
            </a:r>
            <a:endParaRPr lang="fr-FR" dirty="0"/>
          </a:p>
        </p:txBody>
      </p:sp>
      <p:sp>
        <p:nvSpPr>
          <p:cNvPr id="4" name="Espace réservé du numéro de diapositive 3"/>
          <p:cNvSpPr>
            <a:spLocks noGrp="1"/>
          </p:cNvSpPr>
          <p:nvPr>
            <p:ph type="sldNum" sz="quarter" idx="10"/>
          </p:nvPr>
        </p:nvSpPr>
        <p:spPr/>
        <p:txBody>
          <a:bodyPr/>
          <a:lstStyle/>
          <a:p>
            <a:fld id="{FA26E6A4-5683-4219-A000-03D1A6B14062}" type="slidenum">
              <a:rPr lang="fr-FR" altLang="fr-FR" smtClean="0"/>
              <a:pPr/>
              <a:t>6</a:t>
            </a:fld>
            <a:endParaRPr lang="fr-FR" altLang="fr-FR"/>
          </a:p>
        </p:txBody>
      </p:sp>
    </p:spTree>
    <p:extLst>
      <p:ext uri="{BB962C8B-B14F-4D97-AF65-F5344CB8AC3E}">
        <p14:creationId xmlns:p14="http://schemas.microsoft.com/office/powerpoint/2010/main" val="42028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L’organisation</a:t>
            </a:r>
            <a:r>
              <a:rPr lang="fr-FR" baseline="0" dirty="0" smtClean="0"/>
              <a:t> de la conférence Eau et Mégapole (</a:t>
            </a:r>
            <a:r>
              <a:rPr lang="fr-FR" baseline="0" dirty="0" err="1" smtClean="0"/>
              <a:t>Eaumega</a:t>
            </a:r>
            <a:r>
              <a:rPr lang="fr-FR" baseline="0" dirty="0" smtClean="0"/>
              <a:t> 2015) a donné lieu à la préparation de 15 monographies dont une synthèse a été produite par ARCEAU et l’UNESCO. Ce travail est aussi la base du réseau sur lequel nous comptons nous appuyer pour avancer.</a:t>
            </a:r>
            <a:endParaRPr lang="fr-FR" dirty="0"/>
          </a:p>
        </p:txBody>
      </p:sp>
      <p:sp>
        <p:nvSpPr>
          <p:cNvPr id="4" name="Espace réservé du numéro de diapositive 3"/>
          <p:cNvSpPr>
            <a:spLocks noGrp="1"/>
          </p:cNvSpPr>
          <p:nvPr>
            <p:ph type="sldNum" sz="quarter" idx="10"/>
          </p:nvPr>
        </p:nvSpPr>
        <p:spPr/>
        <p:txBody>
          <a:bodyPr/>
          <a:lstStyle/>
          <a:p>
            <a:fld id="{FA26E6A4-5683-4219-A000-03D1A6B14062}" type="slidenum">
              <a:rPr lang="fr-FR" altLang="fr-FR" smtClean="0"/>
              <a:pPr/>
              <a:t>7</a:t>
            </a:fld>
            <a:endParaRPr lang="fr-FR" altLang="fr-FR"/>
          </a:p>
        </p:txBody>
      </p:sp>
    </p:spTree>
    <p:extLst>
      <p:ext uri="{BB962C8B-B14F-4D97-AF65-F5344CB8AC3E}">
        <p14:creationId xmlns:p14="http://schemas.microsoft.com/office/powerpoint/2010/main" val="1819554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une plaquette disponible en salle et un livre qui sera officiellement présenté à Quito lors de HABITAT III</a:t>
            </a:r>
            <a:endParaRPr lang="fr-FR" dirty="0"/>
          </a:p>
        </p:txBody>
      </p:sp>
      <p:sp>
        <p:nvSpPr>
          <p:cNvPr id="4" name="Espace réservé du numéro de diapositive 3"/>
          <p:cNvSpPr>
            <a:spLocks noGrp="1"/>
          </p:cNvSpPr>
          <p:nvPr>
            <p:ph type="sldNum" sz="quarter" idx="10"/>
          </p:nvPr>
        </p:nvSpPr>
        <p:spPr/>
        <p:txBody>
          <a:bodyPr/>
          <a:lstStyle/>
          <a:p>
            <a:fld id="{FA26E6A4-5683-4219-A000-03D1A6B14062}" type="slidenum">
              <a:rPr lang="fr-FR" altLang="fr-FR" smtClean="0"/>
              <a:pPr/>
              <a:t>8</a:t>
            </a:fld>
            <a:endParaRPr lang="fr-FR" altLang="fr-FR"/>
          </a:p>
        </p:txBody>
      </p:sp>
    </p:spTree>
    <p:extLst>
      <p:ext uri="{BB962C8B-B14F-4D97-AF65-F5344CB8AC3E}">
        <p14:creationId xmlns:p14="http://schemas.microsoft.com/office/powerpoint/2010/main" val="3506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a:t>
            </a:r>
            <a:r>
              <a:rPr lang="fr-FR" baseline="0" dirty="0" smtClean="0"/>
              <a:t> Conclusion  : Le SIAAP s’intéresse à cette initiative parce qu’il épure les eaux de la mégapole parisienne. </a:t>
            </a:r>
          </a:p>
          <a:p>
            <a:r>
              <a:rPr lang="fr-FR" baseline="0" dirty="0" smtClean="0"/>
              <a:t>Il a une grande expérience à partager sur le plan technique, industriel et de la collaboration avec le monde de la recherche.</a:t>
            </a:r>
          </a:p>
          <a:p>
            <a:r>
              <a:rPr lang="fr-FR" baseline="0" dirty="0" smtClean="0"/>
              <a:t>Il a aussi beaucoup à apprendre de ses pairs notamment dans la gestion de l’eau comme ressource car il est convaincu que cette question des ressources contenues dans les eaux résiduaires est majeure pour l’atténuation du changement climatique, pour les liens entre assainissement, énergie et alimentation.</a:t>
            </a:r>
          </a:p>
          <a:p>
            <a:r>
              <a:rPr lang="fr-FR" baseline="0" dirty="0" smtClean="0"/>
              <a:t>Il est aussi convaincu qu’il peut trouver de l’inspiration sur les partenariats entre déchets liquides </a:t>
            </a:r>
            <a:r>
              <a:rPr lang="fr-FR" baseline="0" smtClean="0"/>
              <a:t>et solides.</a:t>
            </a:r>
            <a:endParaRPr lang="fr-FR" dirty="0"/>
          </a:p>
        </p:txBody>
      </p:sp>
      <p:sp>
        <p:nvSpPr>
          <p:cNvPr id="4" name="Espace réservé du numéro de diapositive 3"/>
          <p:cNvSpPr>
            <a:spLocks noGrp="1"/>
          </p:cNvSpPr>
          <p:nvPr>
            <p:ph type="sldNum" sz="quarter" idx="10"/>
          </p:nvPr>
        </p:nvSpPr>
        <p:spPr/>
        <p:txBody>
          <a:bodyPr/>
          <a:lstStyle/>
          <a:p>
            <a:fld id="{FA26E6A4-5683-4219-A000-03D1A6B14062}" type="slidenum">
              <a:rPr lang="fr-FR" altLang="fr-FR" smtClean="0"/>
              <a:pPr/>
              <a:t>9</a:t>
            </a:fld>
            <a:endParaRPr lang="fr-FR" altLang="fr-FR"/>
          </a:p>
        </p:txBody>
      </p:sp>
    </p:spTree>
    <p:extLst>
      <p:ext uri="{BB962C8B-B14F-4D97-AF65-F5344CB8AC3E}">
        <p14:creationId xmlns:p14="http://schemas.microsoft.com/office/powerpoint/2010/main" val="58798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13077040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000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72300" y="0"/>
            <a:ext cx="2171700" cy="612616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0"/>
            <a:ext cx="6362700" cy="61261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63511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extLst>
      <p:ext uri="{BB962C8B-B14F-4D97-AF65-F5344CB8AC3E}">
        <p14:creationId xmlns:p14="http://schemas.microsoft.com/office/powerpoint/2010/main" val="400179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b="1"/>
            </a:lvl1pPr>
          </a:lstStyle>
          <a:p>
            <a:r>
              <a:rPr lang="fr-FR" dirty="0" smtClean="0"/>
              <a:t>Cliquez pour modifier le style du titre</a:t>
            </a:r>
            <a:endParaRPr lang="fr-FR" dirty="0"/>
          </a:p>
        </p:txBody>
      </p:sp>
      <p:sp>
        <p:nvSpPr>
          <p:cNvPr id="3" name="Espace réservé du contenu 2"/>
          <p:cNvSpPr>
            <a:spLocks noGrp="1"/>
          </p:cNvSpPr>
          <p:nvPr>
            <p:ph idx="1" hasCustomPrompt="1"/>
          </p:nvPr>
        </p:nvSpPr>
        <p:spPr>
          <a:xfrm>
            <a:off x="457200" y="1600200"/>
            <a:ext cx="8229600" cy="5058508"/>
          </a:xfrm>
        </p:spPr>
        <p:txBody>
          <a:bodyPr>
            <a:normAutofit/>
          </a:bodyPr>
          <a:lstStyle>
            <a:lvl1pPr>
              <a:spcBef>
                <a:spcPts val="0"/>
              </a:spcBef>
              <a:spcAft>
                <a:spcPts val="1200"/>
              </a:spcAft>
              <a:defRPr b="0"/>
            </a:lvl1pPr>
            <a:lvl2pPr marL="800100" indent="-342900">
              <a:spcBef>
                <a:spcPts val="0"/>
              </a:spcBef>
              <a:spcAft>
                <a:spcPts val="900"/>
              </a:spcAft>
              <a:buFont typeface="Wingdings" panose="05000000000000000000" pitchFamily="2" charset="2"/>
              <a:buChar char="§"/>
              <a:defRPr b="0"/>
            </a:lvl2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4" name="Group 2"/>
          <p:cNvGrpSpPr>
            <a:grpSpLocks/>
          </p:cNvGrpSpPr>
          <p:nvPr userDrawn="1"/>
        </p:nvGrpSpPr>
        <p:grpSpPr bwMode="auto">
          <a:xfrm>
            <a:off x="4907856" y="5984111"/>
            <a:ext cx="4130225" cy="873889"/>
            <a:chOff x="1597" y="13477"/>
            <a:chExt cx="8460" cy="1791"/>
          </a:xfrm>
        </p:grpSpPr>
        <p:pic>
          <p:nvPicPr>
            <p:cNvPr id="5" name="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7" y="13477"/>
              <a:ext cx="2003" cy="17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6" y="13759"/>
              <a:ext cx="1978" cy="12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1" y="13885"/>
              <a:ext cx="1706" cy="9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39645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1420419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431455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533608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vl1pPr>
          </a:lstStyle>
          <a:p>
            <a:r>
              <a:rPr lang="fr-FR" dirty="0" smtClean="0"/>
              <a:t>Cliquez pour modifier le style du titre</a:t>
            </a:r>
            <a:endParaRPr lang="fr-FR" dirty="0"/>
          </a:p>
        </p:txBody>
      </p:sp>
    </p:spTree>
    <p:extLst>
      <p:ext uri="{BB962C8B-B14F-4D97-AF65-F5344CB8AC3E}">
        <p14:creationId xmlns:p14="http://schemas.microsoft.com/office/powerpoint/2010/main" val="1728098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573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289844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10711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5304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979613" y="0"/>
            <a:ext cx="5905500" cy="836613"/>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64762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979613" y="0"/>
            <a:ext cx="7164387" cy="836613"/>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a:normAutofit/>
          </a:bodyPr>
          <a:lstStyle/>
          <a:p>
            <a:pPr lvl="0"/>
            <a:endParaRPr lang="fr-FR" noProof="0"/>
          </a:p>
        </p:txBody>
      </p:sp>
    </p:spTree>
    <p:extLst>
      <p:ext uri="{BB962C8B-B14F-4D97-AF65-F5344CB8AC3E}">
        <p14:creationId xmlns:p14="http://schemas.microsoft.com/office/powerpoint/2010/main" val="13442347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69185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0532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265534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60194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96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33627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414003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6" descr="PageUnePP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9"/>
          <p:cNvSpPr>
            <a:spLocks noGrp="1" noChangeArrowheads="1"/>
          </p:cNvSpPr>
          <p:nvPr>
            <p:ph type="title"/>
          </p:nvPr>
        </p:nvSpPr>
        <p:spPr bwMode="auto">
          <a:xfrm>
            <a:off x="1979613" y="0"/>
            <a:ext cx="71643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8" name="Rectangle 10"/>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ctr" rtl="0" eaLnBrk="1" fontAlgn="base" hangingPunct="1">
        <a:spcBef>
          <a:spcPct val="0"/>
        </a:spcBef>
        <a:spcAft>
          <a:spcPct val="0"/>
        </a:spcAft>
        <a:defRPr sz="3200">
          <a:solidFill>
            <a:schemeClr val="bg1"/>
          </a:solidFill>
          <a:latin typeface="+mj-lt"/>
          <a:ea typeface="+mj-ea"/>
          <a:cs typeface="ヒラギノ角ゴ Pro W3"/>
        </a:defRPr>
      </a:lvl1pPr>
      <a:lvl2pPr algn="ctr" rtl="0" eaLnBrk="1" fontAlgn="base" hangingPunct="1">
        <a:spcBef>
          <a:spcPct val="0"/>
        </a:spcBef>
        <a:spcAft>
          <a:spcPct val="0"/>
        </a:spcAft>
        <a:defRPr sz="3200">
          <a:solidFill>
            <a:schemeClr val="bg1"/>
          </a:solidFill>
          <a:latin typeface="Arial" charset="0"/>
          <a:ea typeface="ヒラギノ角ゴ Pro W3" charset="-128"/>
          <a:cs typeface="ヒラギノ角ゴ Pro W3"/>
        </a:defRPr>
      </a:lvl2pPr>
      <a:lvl3pPr algn="ctr" rtl="0" eaLnBrk="1" fontAlgn="base" hangingPunct="1">
        <a:spcBef>
          <a:spcPct val="0"/>
        </a:spcBef>
        <a:spcAft>
          <a:spcPct val="0"/>
        </a:spcAft>
        <a:defRPr sz="3200">
          <a:solidFill>
            <a:schemeClr val="bg1"/>
          </a:solidFill>
          <a:latin typeface="Arial" charset="0"/>
          <a:ea typeface="ヒラギノ角ゴ Pro W3" charset="-128"/>
          <a:cs typeface="ヒラギノ角ゴ Pro W3"/>
        </a:defRPr>
      </a:lvl3pPr>
      <a:lvl4pPr algn="ctr" rtl="0" eaLnBrk="1" fontAlgn="base" hangingPunct="1">
        <a:spcBef>
          <a:spcPct val="0"/>
        </a:spcBef>
        <a:spcAft>
          <a:spcPct val="0"/>
        </a:spcAft>
        <a:defRPr sz="3200">
          <a:solidFill>
            <a:schemeClr val="bg1"/>
          </a:solidFill>
          <a:latin typeface="Arial" charset="0"/>
          <a:ea typeface="ヒラギノ角ゴ Pro W3" charset="-128"/>
          <a:cs typeface="ヒラギノ角ゴ Pro W3"/>
        </a:defRPr>
      </a:lvl4pPr>
      <a:lvl5pPr algn="ctr" rtl="0" eaLnBrk="1" fontAlgn="base" hangingPunct="1">
        <a:spcBef>
          <a:spcPct val="0"/>
        </a:spcBef>
        <a:spcAft>
          <a:spcPct val="0"/>
        </a:spcAft>
        <a:defRPr sz="3200">
          <a:solidFill>
            <a:schemeClr val="bg1"/>
          </a:solidFill>
          <a:latin typeface="Arial" charset="0"/>
          <a:ea typeface="ヒラギノ角ゴ Pro W3" charset="-128"/>
          <a:cs typeface="ヒラギノ角ゴ Pro W3"/>
        </a:defRPr>
      </a:lvl5pPr>
      <a:lvl6pPr marL="457200" algn="ctr" rtl="0" eaLnBrk="1" fontAlgn="base" hangingPunct="1">
        <a:spcBef>
          <a:spcPct val="0"/>
        </a:spcBef>
        <a:spcAft>
          <a:spcPct val="0"/>
        </a:spcAft>
        <a:defRPr sz="3200">
          <a:solidFill>
            <a:schemeClr val="bg1"/>
          </a:solidFill>
          <a:latin typeface="Arial" charset="0"/>
          <a:ea typeface="ヒラギノ角ゴ Pro W3" charset="-128"/>
        </a:defRPr>
      </a:lvl6pPr>
      <a:lvl7pPr marL="914400" algn="ctr" rtl="0" eaLnBrk="1" fontAlgn="base" hangingPunct="1">
        <a:spcBef>
          <a:spcPct val="0"/>
        </a:spcBef>
        <a:spcAft>
          <a:spcPct val="0"/>
        </a:spcAft>
        <a:defRPr sz="3200">
          <a:solidFill>
            <a:schemeClr val="bg1"/>
          </a:solidFill>
          <a:latin typeface="Arial" charset="0"/>
          <a:ea typeface="ヒラギノ角ゴ Pro W3" charset="-128"/>
        </a:defRPr>
      </a:lvl7pPr>
      <a:lvl8pPr marL="1371600" algn="ctr" rtl="0" eaLnBrk="1" fontAlgn="base" hangingPunct="1">
        <a:spcBef>
          <a:spcPct val="0"/>
        </a:spcBef>
        <a:spcAft>
          <a:spcPct val="0"/>
        </a:spcAft>
        <a:defRPr sz="3200">
          <a:solidFill>
            <a:schemeClr val="bg1"/>
          </a:solidFill>
          <a:latin typeface="Arial" charset="0"/>
          <a:ea typeface="ヒラギノ角ゴ Pro W3" charset="-128"/>
        </a:defRPr>
      </a:lvl8pPr>
      <a:lvl9pPr marL="1828800" algn="ctr" rtl="0" eaLnBrk="1" fontAlgn="base" hangingPunct="1">
        <a:spcBef>
          <a:spcPct val="0"/>
        </a:spcBef>
        <a:spcAft>
          <a:spcPct val="0"/>
        </a:spcAft>
        <a:defRPr sz="3200">
          <a:solidFill>
            <a:schemeClr val="bg1"/>
          </a:solidFill>
          <a:latin typeface="Arial" charset="0"/>
          <a:ea typeface="ヒラギノ角ゴ Pro W3"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sz="2400">
          <a:solidFill>
            <a:schemeClr val="tx1"/>
          </a:solidFill>
          <a:latin typeface="+mn-lt"/>
          <a:ea typeface="+mn-ea"/>
          <a:cs typeface="ヒラギノ角ゴ Pro W3"/>
        </a:defRPr>
      </a:lvl3pPr>
      <a:lvl4pPr marL="16002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5"/>
          <p:cNvSpPr>
            <a:spLocks noChangeArrowheads="1"/>
          </p:cNvSpPr>
          <p:nvPr userDrawn="1"/>
        </p:nvSpPr>
        <p:spPr bwMode="auto">
          <a:xfrm>
            <a:off x="0" y="0"/>
            <a:ext cx="1979613" cy="846138"/>
          </a:xfrm>
          <a:prstGeom prst="rect">
            <a:avLst/>
          </a:prstGeom>
          <a:solidFill>
            <a:schemeClr val="bg1"/>
          </a:solidFill>
          <a:ln>
            <a:noFill/>
          </a:ln>
          <a:extLst/>
        </p:spPr>
        <p:txBody>
          <a:bodyPr wrap="none" lIns="90000" tIns="46800" rIns="90000" bIns="46800" anchor="ctr"/>
          <a:lstStyle>
            <a:lvl1pPr marL="655638">
              <a:defRPr sz="2000">
                <a:solidFill>
                  <a:schemeClr val="tx1"/>
                </a:solidFill>
                <a:latin typeface="Arial" panose="020B0604020202020204" pitchFamily="34" charset="0"/>
                <a:ea typeface="ヒラギノ角ゴ Pro W3"/>
                <a:cs typeface="ヒラギノ角ゴ Pro W3"/>
              </a:defRPr>
            </a:lvl1pPr>
            <a:lvl2pPr marL="742950" indent="-285750">
              <a:defRPr sz="2000">
                <a:solidFill>
                  <a:schemeClr val="tx1"/>
                </a:solidFill>
                <a:latin typeface="Arial" panose="020B0604020202020204" pitchFamily="34" charset="0"/>
                <a:ea typeface="ヒラギノ角ゴ Pro W3"/>
                <a:cs typeface="ヒラギノ角ゴ Pro W3"/>
              </a:defRPr>
            </a:lvl2pPr>
            <a:lvl3pPr marL="1143000" indent="-228600">
              <a:defRPr sz="2000">
                <a:solidFill>
                  <a:schemeClr val="tx1"/>
                </a:solidFill>
                <a:latin typeface="Arial" panose="020B0604020202020204" pitchFamily="34" charset="0"/>
                <a:ea typeface="ヒラギノ角ゴ Pro W3"/>
                <a:cs typeface="ヒラギノ角ゴ Pro W3"/>
              </a:defRPr>
            </a:lvl3pPr>
            <a:lvl4pPr marL="1600200" indent="-228600">
              <a:defRPr sz="2000">
                <a:solidFill>
                  <a:schemeClr val="tx1"/>
                </a:solidFill>
                <a:latin typeface="Arial" panose="020B0604020202020204" pitchFamily="34" charset="0"/>
                <a:ea typeface="ヒラギノ角ゴ Pro W3"/>
                <a:cs typeface="ヒラギノ角ゴ Pro W3"/>
              </a:defRPr>
            </a:lvl4pPr>
            <a:lvl5pPr marL="2057400" indent="-228600">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20000"/>
              </a:spcBef>
              <a:defRPr/>
            </a:pPr>
            <a:endParaRPr lang="fr-FR" altLang="fr-FR" smtClean="0">
              <a:cs typeface="Arial" panose="020B0604020202020204" pitchFamily="34" charset="0"/>
            </a:endParaRPr>
          </a:p>
        </p:txBody>
      </p:sp>
      <p:pic>
        <p:nvPicPr>
          <p:cNvPr id="2051" name="Image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96838"/>
            <a:ext cx="197961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7"/>
          <p:cNvSpPr>
            <a:spLocks noChangeArrowheads="1"/>
          </p:cNvSpPr>
          <p:nvPr userDrawn="1"/>
        </p:nvSpPr>
        <p:spPr bwMode="auto">
          <a:xfrm>
            <a:off x="1979613" y="0"/>
            <a:ext cx="7164387" cy="846138"/>
          </a:xfrm>
          <a:prstGeom prst="rect">
            <a:avLst/>
          </a:prstGeom>
          <a:solidFill>
            <a:srgbClr val="84CFED"/>
          </a:solidFill>
          <a:ln>
            <a:noFill/>
          </a:ln>
          <a:extLst/>
        </p:spPr>
        <p:txBody>
          <a:bodyPr wrap="none" lIns="90000" tIns="46800" rIns="90000" bIns="46800" anchor="ctr"/>
          <a:lstStyle>
            <a:lvl1pPr marL="655638">
              <a:defRPr sz="2000">
                <a:solidFill>
                  <a:schemeClr val="tx1"/>
                </a:solidFill>
                <a:latin typeface="Arial" panose="020B0604020202020204" pitchFamily="34" charset="0"/>
                <a:ea typeface="ヒラギノ角ゴ Pro W3"/>
                <a:cs typeface="ヒラギノ角ゴ Pro W3"/>
              </a:defRPr>
            </a:lvl1pPr>
            <a:lvl2pPr marL="742950" indent="-285750">
              <a:defRPr sz="2000">
                <a:solidFill>
                  <a:schemeClr val="tx1"/>
                </a:solidFill>
                <a:latin typeface="Arial" panose="020B0604020202020204" pitchFamily="34" charset="0"/>
                <a:ea typeface="ヒラギノ角ゴ Pro W3"/>
                <a:cs typeface="ヒラギノ角ゴ Pro W3"/>
              </a:defRPr>
            </a:lvl2pPr>
            <a:lvl3pPr marL="1143000" indent="-228600">
              <a:defRPr sz="2000">
                <a:solidFill>
                  <a:schemeClr val="tx1"/>
                </a:solidFill>
                <a:latin typeface="Arial" panose="020B0604020202020204" pitchFamily="34" charset="0"/>
                <a:ea typeface="ヒラギノ角ゴ Pro W3"/>
                <a:cs typeface="ヒラギノ角ゴ Pro W3"/>
              </a:defRPr>
            </a:lvl3pPr>
            <a:lvl4pPr marL="1600200" indent="-228600">
              <a:defRPr sz="2000">
                <a:solidFill>
                  <a:schemeClr val="tx1"/>
                </a:solidFill>
                <a:latin typeface="Arial" panose="020B0604020202020204" pitchFamily="34" charset="0"/>
                <a:ea typeface="ヒラギノ角ゴ Pro W3"/>
                <a:cs typeface="ヒラギノ角ゴ Pro W3"/>
              </a:defRPr>
            </a:lvl4pPr>
            <a:lvl5pPr marL="2057400" indent="-228600">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20000"/>
              </a:spcBef>
              <a:defRPr/>
            </a:pPr>
            <a:endParaRPr lang="fr-FR" altLang="fr-FR" smtClean="0">
              <a:cs typeface="Arial" panose="020B0604020202020204" pitchFamily="34" charset="0"/>
            </a:endParaRPr>
          </a:p>
        </p:txBody>
      </p:sp>
      <p:sp>
        <p:nvSpPr>
          <p:cNvPr id="2053" name="Rectangle 9"/>
          <p:cNvSpPr>
            <a:spLocks noGrp="1" noChangeArrowheads="1"/>
          </p:cNvSpPr>
          <p:nvPr>
            <p:ph type="title"/>
          </p:nvPr>
        </p:nvSpPr>
        <p:spPr bwMode="auto">
          <a:xfrm>
            <a:off x="1979613" y="0"/>
            <a:ext cx="71643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054" name="Rectangle 10"/>
          <p:cNvSpPr>
            <a:spLocks noGrp="1" noChangeArrowheads="1"/>
          </p:cNvSpPr>
          <p:nvPr>
            <p:ph type="body" idx="1"/>
          </p:nvPr>
        </p:nvSpPr>
        <p:spPr bwMode="auto">
          <a:xfrm>
            <a:off x="457200" y="1600200"/>
            <a:ext cx="82296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Titre 2</a:t>
            </a:r>
          </a:p>
          <a:p>
            <a:pPr lvl="1"/>
            <a:endParaRPr lang="fr-FR" altLang="fr-FR" smtClean="0"/>
          </a:p>
        </p:txBody>
      </p:sp>
      <p:sp>
        <p:nvSpPr>
          <p:cNvPr id="2055" name="Rectangle 11"/>
          <p:cNvSpPr>
            <a:spLocks noChangeArrowheads="1"/>
          </p:cNvSpPr>
          <p:nvPr/>
        </p:nvSpPr>
        <p:spPr bwMode="auto">
          <a:xfrm>
            <a:off x="0" y="6705600"/>
            <a:ext cx="9144000" cy="152400"/>
          </a:xfrm>
          <a:prstGeom prst="rect">
            <a:avLst/>
          </a:prstGeom>
          <a:solidFill>
            <a:srgbClr val="6CBDD4"/>
          </a:solidFill>
          <a:ln>
            <a:noFill/>
          </a:ln>
          <a:extLst/>
        </p:spPr>
        <p:txBody>
          <a:bodyPr wrap="none" anchor="ctr"/>
          <a:lstStyle>
            <a:lvl1pPr>
              <a:defRPr sz="2000">
                <a:solidFill>
                  <a:schemeClr val="tx1"/>
                </a:solidFill>
                <a:latin typeface="Arial" panose="020B0604020202020204" pitchFamily="34" charset="0"/>
                <a:ea typeface="ヒラギノ角ゴ Pro W3"/>
                <a:cs typeface="ヒラギノ角ゴ Pro W3"/>
              </a:defRPr>
            </a:lvl1pPr>
            <a:lvl2pPr marL="742950" indent="-285750">
              <a:defRPr sz="2000">
                <a:solidFill>
                  <a:schemeClr val="tx1"/>
                </a:solidFill>
                <a:latin typeface="Arial" panose="020B0604020202020204" pitchFamily="34" charset="0"/>
                <a:ea typeface="ヒラギノ角ゴ Pro W3"/>
                <a:cs typeface="ヒラギノ角ゴ Pro W3"/>
              </a:defRPr>
            </a:lvl2pPr>
            <a:lvl3pPr marL="1143000" indent="-228600">
              <a:defRPr sz="2000">
                <a:solidFill>
                  <a:schemeClr val="tx1"/>
                </a:solidFill>
                <a:latin typeface="Arial" panose="020B0604020202020204" pitchFamily="34" charset="0"/>
                <a:ea typeface="ヒラギノ角ゴ Pro W3"/>
                <a:cs typeface="ヒラギノ角ゴ Pro W3"/>
              </a:defRPr>
            </a:lvl3pPr>
            <a:lvl4pPr marL="1600200" indent="-228600">
              <a:defRPr sz="2000">
                <a:solidFill>
                  <a:schemeClr val="tx1"/>
                </a:solidFill>
                <a:latin typeface="Arial" panose="020B0604020202020204" pitchFamily="34" charset="0"/>
                <a:ea typeface="ヒラギノ角ゴ Pro W3"/>
                <a:cs typeface="ヒラギノ角ゴ Pro W3"/>
              </a:defRPr>
            </a:lvl4pPr>
            <a:lvl5pPr marL="2057400" indent="-228600">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ヒラギノ角ゴ Pro W3"/>
                <a:cs typeface="ヒラギノ角ゴ Pro W3"/>
              </a:defRPr>
            </a:lvl9pPr>
          </a:lstStyle>
          <a:p>
            <a:pPr eaLnBrk="1" hangingPunct="1">
              <a:defRPr/>
            </a:pPr>
            <a:endParaRPr lang="fr-FR" altLang="fr-FR" sz="1800" smtClean="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3200">
          <a:solidFill>
            <a:schemeClr val="bg1"/>
          </a:solidFill>
          <a:latin typeface="+mj-lt"/>
          <a:ea typeface="+mj-ea"/>
          <a:cs typeface="ヒラギノ角ゴ Pro W3"/>
        </a:defRPr>
      </a:lvl1pPr>
      <a:lvl2pPr algn="ctr" rtl="0" eaLnBrk="0" fontAlgn="base" hangingPunct="0">
        <a:spcBef>
          <a:spcPct val="0"/>
        </a:spcBef>
        <a:spcAft>
          <a:spcPct val="0"/>
        </a:spcAft>
        <a:defRPr sz="3200">
          <a:solidFill>
            <a:schemeClr val="bg1"/>
          </a:solidFill>
          <a:latin typeface="Arial" charset="0"/>
          <a:ea typeface="ヒラギノ角ゴ Pro W3" charset="-128"/>
          <a:cs typeface="ヒラギノ角ゴ Pro W3"/>
        </a:defRPr>
      </a:lvl2pPr>
      <a:lvl3pPr algn="ctr" rtl="0" eaLnBrk="0" fontAlgn="base" hangingPunct="0">
        <a:spcBef>
          <a:spcPct val="0"/>
        </a:spcBef>
        <a:spcAft>
          <a:spcPct val="0"/>
        </a:spcAft>
        <a:defRPr sz="3200">
          <a:solidFill>
            <a:schemeClr val="bg1"/>
          </a:solidFill>
          <a:latin typeface="Arial" charset="0"/>
          <a:ea typeface="ヒラギノ角ゴ Pro W3" charset="-128"/>
          <a:cs typeface="ヒラギノ角ゴ Pro W3"/>
        </a:defRPr>
      </a:lvl3pPr>
      <a:lvl4pPr algn="ctr" rtl="0" eaLnBrk="0" fontAlgn="base" hangingPunct="0">
        <a:spcBef>
          <a:spcPct val="0"/>
        </a:spcBef>
        <a:spcAft>
          <a:spcPct val="0"/>
        </a:spcAft>
        <a:defRPr sz="3200">
          <a:solidFill>
            <a:schemeClr val="bg1"/>
          </a:solidFill>
          <a:latin typeface="Arial" charset="0"/>
          <a:ea typeface="ヒラギノ角ゴ Pro W3" charset="-128"/>
          <a:cs typeface="ヒラギノ角ゴ Pro W3"/>
        </a:defRPr>
      </a:lvl4pPr>
      <a:lvl5pPr algn="ctr" rtl="0" eaLnBrk="0" fontAlgn="base" hangingPunct="0">
        <a:spcBef>
          <a:spcPct val="0"/>
        </a:spcBef>
        <a:spcAft>
          <a:spcPct val="0"/>
        </a:spcAft>
        <a:defRPr sz="3200">
          <a:solidFill>
            <a:schemeClr val="bg1"/>
          </a:solidFill>
          <a:latin typeface="Arial" charset="0"/>
          <a:ea typeface="ヒラギノ角ゴ Pro W3" charset="-128"/>
          <a:cs typeface="ヒラギノ角ゴ Pro W3"/>
        </a:defRPr>
      </a:lvl5pPr>
      <a:lvl6pPr marL="457200" algn="ctr" rtl="0" eaLnBrk="0" fontAlgn="base" hangingPunct="0">
        <a:spcBef>
          <a:spcPct val="0"/>
        </a:spcBef>
        <a:spcAft>
          <a:spcPct val="0"/>
        </a:spcAft>
        <a:defRPr sz="3200">
          <a:solidFill>
            <a:schemeClr val="bg1"/>
          </a:solidFill>
          <a:latin typeface="Arial" charset="0"/>
          <a:ea typeface="ヒラギノ角ゴ Pro W3" charset="-128"/>
        </a:defRPr>
      </a:lvl6pPr>
      <a:lvl7pPr marL="914400" algn="ctr" rtl="0" eaLnBrk="0" fontAlgn="base" hangingPunct="0">
        <a:spcBef>
          <a:spcPct val="0"/>
        </a:spcBef>
        <a:spcAft>
          <a:spcPct val="0"/>
        </a:spcAft>
        <a:defRPr sz="3200">
          <a:solidFill>
            <a:schemeClr val="bg1"/>
          </a:solidFill>
          <a:latin typeface="Arial" charset="0"/>
          <a:ea typeface="ヒラギノ角ゴ Pro W3" charset="-128"/>
        </a:defRPr>
      </a:lvl7pPr>
      <a:lvl8pPr marL="1371600" algn="ctr" rtl="0" eaLnBrk="0" fontAlgn="base" hangingPunct="0">
        <a:spcBef>
          <a:spcPct val="0"/>
        </a:spcBef>
        <a:spcAft>
          <a:spcPct val="0"/>
        </a:spcAft>
        <a:defRPr sz="3200">
          <a:solidFill>
            <a:schemeClr val="bg1"/>
          </a:solidFill>
          <a:latin typeface="Arial" charset="0"/>
          <a:ea typeface="ヒラギノ角ゴ Pro W3" charset="-128"/>
        </a:defRPr>
      </a:lvl8pPr>
      <a:lvl9pPr marL="1828800" algn="ctr" rtl="0" eaLnBrk="0" fontAlgn="base" hangingPunct="0">
        <a:spcBef>
          <a:spcPct val="0"/>
        </a:spcBef>
        <a:spcAft>
          <a:spcPct val="0"/>
        </a:spcAft>
        <a:defRPr sz="3200">
          <a:solidFill>
            <a:schemeClr val="bg1"/>
          </a:solidFill>
          <a:latin typeface="Arial" charset="0"/>
          <a:ea typeface="ヒラギノ角ゴ Pro W3" charset="-128"/>
        </a:defRPr>
      </a:lvl9pPr>
    </p:titleStyle>
    <p:bodyStyle>
      <a:lvl1pPr marL="342900" indent="-342900" algn="l" rtl="0" eaLnBrk="0" fontAlgn="base" hangingPunct="0">
        <a:spcBef>
          <a:spcPct val="20000"/>
        </a:spcBef>
        <a:spcAft>
          <a:spcPct val="0"/>
        </a:spcAft>
        <a:buClr>
          <a:srgbClr val="6CBDD4"/>
        </a:buClr>
        <a:buFont typeface="Wingdings" panose="05000000000000000000" pitchFamily="2" charset="2"/>
        <a:buChar char="q"/>
        <a:defRPr sz="2600" b="1">
          <a:solidFill>
            <a:schemeClr val="tx1"/>
          </a:solidFill>
          <a:latin typeface="+mn-lt"/>
          <a:ea typeface="+mn-ea"/>
          <a:cs typeface="ヒラギノ角ゴ Pro W3"/>
        </a:defRPr>
      </a:lvl1pPr>
      <a:lvl2pPr marL="742950" indent="-285750" algn="l" rtl="0" eaLnBrk="0" fontAlgn="base" hangingPunct="0">
        <a:spcBef>
          <a:spcPct val="20000"/>
        </a:spcBef>
        <a:spcAft>
          <a:spcPct val="0"/>
        </a:spcAft>
        <a:buClr>
          <a:srgbClr val="6CBDD4"/>
        </a:buClr>
        <a:buSzPct val="120000"/>
        <a:buFont typeface="Wingdings" panose="05000000000000000000" pitchFamily="2" charset="2"/>
        <a:buChar char="§"/>
        <a:defRPr sz="2200" b="1">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sz="4400" dirty="0" err="1">
                <a:solidFill>
                  <a:schemeClr val="tx1"/>
                </a:solidFill>
              </a:rPr>
              <a:t>Megacities</a:t>
            </a:r>
            <a:r>
              <a:rPr lang="fr-FR" sz="4400" dirty="0">
                <a:solidFill>
                  <a:schemeClr val="tx1"/>
                </a:solidFill>
              </a:rPr>
              <a:t> Alliance for </a:t>
            </a:r>
            <a:br>
              <a:rPr lang="fr-FR" sz="4400" dirty="0">
                <a:solidFill>
                  <a:schemeClr val="tx1"/>
                </a:solidFill>
              </a:rPr>
            </a:br>
            <a:r>
              <a:rPr lang="fr-FR" sz="4400" dirty="0">
                <a:solidFill>
                  <a:schemeClr val="tx1"/>
                </a:solidFill>
              </a:rPr>
              <a:t>Water and </a:t>
            </a:r>
            <a:r>
              <a:rPr lang="fr-FR" sz="4400" dirty="0" err="1" smtClean="0">
                <a:solidFill>
                  <a:schemeClr val="tx1"/>
                </a:solidFill>
              </a:rPr>
              <a:t>Climate</a:t>
            </a:r>
            <a:endParaRPr lang="fr-FR" sz="4000" dirty="0">
              <a:solidFill>
                <a:schemeClr val="tx1"/>
              </a:solidFill>
            </a:endParaRPr>
          </a:p>
        </p:txBody>
      </p:sp>
      <p:sp>
        <p:nvSpPr>
          <p:cNvPr id="5" name="Sous-titre 4"/>
          <p:cNvSpPr>
            <a:spLocks noGrp="1"/>
          </p:cNvSpPr>
          <p:nvPr>
            <p:ph type="subTitle" idx="1"/>
          </p:nvPr>
        </p:nvSpPr>
        <p:spPr/>
        <p:txBody>
          <a:bodyPr/>
          <a:lstStyle/>
          <a:p>
            <a:r>
              <a:rPr lang="fr-FR" b="0" dirty="0"/>
              <a:t>Jean-Didier BERTHAULT</a:t>
            </a:r>
            <a:br>
              <a:rPr lang="fr-FR" b="0" dirty="0"/>
            </a:br>
            <a:r>
              <a:rPr lang="fr-FR" b="0" dirty="0"/>
              <a:t>Vice </a:t>
            </a:r>
            <a:r>
              <a:rPr lang="fr-FR" b="0" dirty="0" err="1"/>
              <a:t>President</a:t>
            </a:r>
            <a:r>
              <a:rPr lang="fr-FR" b="0" dirty="0"/>
              <a:t> of </a:t>
            </a:r>
            <a:r>
              <a:rPr lang="fr-FR" b="0" dirty="0" err="1"/>
              <a:t>SIAAP’s</a:t>
            </a:r>
            <a:r>
              <a:rPr lang="fr-FR" b="0" dirty="0"/>
              <a:t> </a:t>
            </a:r>
            <a:r>
              <a:rPr lang="fr-FR" b="0" dirty="0" err="1"/>
              <a:t>Board</a:t>
            </a:r>
            <a:endParaRPr lang="fr-FR" b="0" dirty="0"/>
          </a:p>
          <a:p>
            <a:endParaRPr lang="fr-FR" dirty="0"/>
          </a:p>
        </p:txBody>
      </p:sp>
      <p:grpSp>
        <p:nvGrpSpPr>
          <p:cNvPr id="7" name="Group 2"/>
          <p:cNvGrpSpPr>
            <a:grpSpLocks/>
          </p:cNvGrpSpPr>
          <p:nvPr/>
        </p:nvGrpSpPr>
        <p:grpSpPr bwMode="auto">
          <a:xfrm>
            <a:off x="0" y="4680030"/>
            <a:ext cx="9062786" cy="1917540"/>
            <a:chOff x="1597" y="13477"/>
            <a:chExt cx="8460" cy="1791"/>
          </a:xfrm>
        </p:grpSpPr>
        <p:pic>
          <p:nvPicPr>
            <p:cNvPr id="8" name="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7" y="13477"/>
              <a:ext cx="2003" cy="17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6" y="13759"/>
              <a:ext cx="1978" cy="12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1" y="13885"/>
              <a:ext cx="1706" cy="97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r>
              <a:rPr lang="fr-FR" dirty="0" err="1"/>
              <a:t>Megacities</a:t>
            </a:r>
            <a:r>
              <a:rPr lang="fr-FR" dirty="0"/>
              <a:t> Alliance for Water and </a:t>
            </a:r>
            <a:r>
              <a:rPr lang="fr-FR" dirty="0" err="1" smtClean="0"/>
              <a:t>Climate</a:t>
            </a:r>
            <a:r>
              <a:rPr lang="fr-FR" dirty="0" smtClean="0"/>
              <a:t>, an initiative of UNESCO and ARCEAU IdF</a:t>
            </a:r>
            <a:endParaRPr lang="fr-FR" dirty="0"/>
          </a:p>
          <a:p>
            <a:endParaRPr lang="fr-FR" dirty="0" smtClean="0"/>
          </a:p>
          <a:p>
            <a:r>
              <a:rPr lang="fr-FR" dirty="0" err="1" smtClean="0"/>
              <a:t>Megacities</a:t>
            </a:r>
            <a:r>
              <a:rPr lang="fr-FR" dirty="0" smtClean="0"/>
              <a:t> Alliance for Water and </a:t>
            </a:r>
            <a:r>
              <a:rPr lang="fr-FR" dirty="0" err="1" smtClean="0"/>
              <a:t>Climate</a:t>
            </a:r>
            <a:r>
              <a:rPr lang="fr-FR" dirty="0" smtClean="0"/>
              <a:t> </a:t>
            </a:r>
            <a:r>
              <a:rPr lang="fr-FR" dirty="0" err="1" smtClean="0"/>
              <a:t>was</a:t>
            </a:r>
            <a:r>
              <a:rPr lang="fr-FR" dirty="0" smtClean="0"/>
              <a:t> </a:t>
            </a:r>
            <a:r>
              <a:rPr lang="fr-FR" dirty="0" err="1" smtClean="0"/>
              <a:t>launched</a:t>
            </a:r>
            <a:r>
              <a:rPr lang="fr-FR" dirty="0" smtClean="0"/>
              <a:t> in Paris </a:t>
            </a:r>
            <a:r>
              <a:rPr lang="fr-FR" dirty="0" err="1" smtClean="0"/>
              <a:t>during</a:t>
            </a:r>
            <a:r>
              <a:rPr lang="fr-FR" dirty="0" smtClean="0"/>
              <a:t> COP21, </a:t>
            </a:r>
            <a:r>
              <a:rPr lang="fr-FR" dirty="0" err="1" smtClean="0"/>
              <a:t>December</a:t>
            </a:r>
            <a:r>
              <a:rPr lang="fr-FR" dirty="0" smtClean="0"/>
              <a:t> the 2</a:t>
            </a:r>
            <a:r>
              <a:rPr lang="fr-FR" baseline="30000" dirty="0" smtClean="0"/>
              <a:t>nd</a:t>
            </a:r>
            <a:endParaRPr lang="fr-FR" dirty="0" smtClean="0"/>
          </a:p>
          <a:p>
            <a:pPr lvl="1"/>
            <a:r>
              <a:rPr lang="fr-FR" dirty="0"/>
              <a:t>At COP 21 by Irina </a:t>
            </a:r>
            <a:r>
              <a:rPr lang="fr-FR" dirty="0" err="1" smtClean="0"/>
              <a:t>Bokova</a:t>
            </a:r>
            <a:r>
              <a:rPr lang="fr-FR" dirty="0" smtClean="0"/>
              <a:t>, </a:t>
            </a:r>
            <a:r>
              <a:rPr lang="fr-FR" dirty="0" err="1"/>
              <a:t>Director</a:t>
            </a:r>
            <a:r>
              <a:rPr lang="fr-FR" dirty="0"/>
              <a:t>-General of </a:t>
            </a:r>
            <a:r>
              <a:rPr lang="fr-FR" dirty="0" smtClean="0"/>
              <a:t>UNESCO, </a:t>
            </a:r>
            <a:r>
              <a:rPr lang="fr-FR" dirty="0" err="1" smtClean="0"/>
              <a:t>during</a:t>
            </a:r>
            <a:r>
              <a:rPr lang="fr-FR" dirty="0" smtClean="0"/>
              <a:t> </a:t>
            </a:r>
            <a:r>
              <a:rPr lang="fr-FR" dirty="0" err="1"/>
              <a:t>Resilience</a:t>
            </a:r>
            <a:r>
              <a:rPr lang="fr-FR" dirty="0"/>
              <a:t> Day</a:t>
            </a:r>
          </a:p>
          <a:p>
            <a:pPr lvl="1"/>
            <a:r>
              <a:rPr lang="fr-FR" dirty="0" smtClean="0"/>
              <a:t>At </a:t>
            </a:r>
            <a:r>
              <a:rPr lang="fr-FR" i="1" dirty="0" smtClean="0"/>
              <a:t>Water, </a:t>
            </a:r>
            <a:r>
              <a:rPr lang="fr-FR" i="1" dirty="0" err="1" smtClean="0"/>
              <a:t>Megacities</a:t>
            </a:r>
            <a:r>
              <a:rPr lang="fr-FR" i="1" dirty="0" smtClean="0"/>
              <a:t> and Global Change </a:t>
            </a:r>
            <a:r>
              <a:rPr lang="fr-FR" dirty="0"/>
              <a:t>International </a:t>
            </a:r>
            <a:r>
              <a:rPr lang="fr-FR" dirty="0" err="1" smtClean="0"/>
              <a:t>Conference</a:t>
            </a:r>
            <a:r>
              <a:rPr lang="fr-FR" dirty="0" smtClean="0"/>
              <a:t> </a:t>
            </a:r>
            <a:r>
              <a:rPr lang="fr-FR" dirty="0" err="1" smtClean="0"/>
              <a:t>organised</a:t>
            </a:r>
            <a:r>
              <a:rPr lang="fr-FR" dirty="0" smtClean="0"/>
              <a:t> by ARCEAU IdF and UNESCO </a:t>
            </a:r>
          </a:p>
          <a:p>
            <a:endParaRPr lang="fr-FR" dirty="0"/>
          </a:p>
          <a:p>
            <a:pPr lvl="1"/>
            <a:endParaRPr lang="fr-FR" dirty="0" smtClean="0"/>
          </a:p>
          <a:p>
            <a:endParaRPr lang="fr-FR" dirty="0" smtClean="0"/>
          </a:p>
          <a:p>
            <a:pPr marL="457200" lvl="1" indent="0">
              <a:buNone/>
            </a:pPr>
            <a:endParaRPr lang="fr-FR" dirty="0"/>
          </a:p>
        </p:txBody>
      </p:sp>
    </p:spTree>
    <p:extLst>
      <p:ext uri="{BB962C8B-B14F-4D97-AF65-F5344CB8AC3E}">
        <p14:creationId xmlns:p14="http://schemas.microsoft.com/office/powerpoint/2010/main" val="3002538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Why</a:t>
            </a:r>
            <a:r>
              <a:rPr lang="fr-FR" dirty="0" smtClean="0"/>
              <a:t> a </a:t>
            </a:r>
            <a:r>
              <a:rPr lang="fr-FR" dirty="0" err="1" smtClean="0"/>
              <a:t>Megacities</a:t>
            </a:r>
            <a:r>
              <a:rPr lang="fr-FR" dirty="0" smtClean="0"/>
              <a:t> Alliance in Water ?</a:t>
            </a:r>
            <a:endParaRPr lang="fr-FR" dirty="0"/>
          </a:p>
        </p:txBody>
      </p:sp>
      <p:sp>
        <p:nvSpPr>
          <p:cNvPr id="3" name="Espace réservé du contenu 2"/>
          <p:cNvSpPr>
            <a:spLocks noGrp="1"/>
          </p:cNvSpPr>
          <p:nvPr>
            <p:ph idx="1"/>
          </p:nvPr>
        </p:nvSpPr>
        <p:spPr/>
        <p:txBody>
          <a:bodyPr>
            <a:normAutofit/>
          </a:bodyPr>
          <a:lstStyle/>
          <a:p>
            <a:r>
              <a:rPr lang="fr-FR" dirty="0" err="1" smtClean="0"/>
              <a:t>Megacities</a:t>
            </a:r>
            <a:r>
              <a:rPr lang="fr-FR" dirty="0" smtClean="0"/>
              <a:t> </a:t>
            </a:r>
            <a:r>
              <a:rPr lang="fr-FR" dirty="0" err="1" smtClean="0"/>
              <a:t>will</a:t>
            </a:r>
            <a:r>
              <a:rPr lang="fr-FR" dirty="0" smtClean="0"/>
              <a:t> host more </a:t>
            </a:r>
            <a:r>
              <a:rPr lang="fr-FR" dirty="0" err="1" smtClean="0"/>
              <a:t>than</a:t>
            </a:r>
            <a:r>
              <a:rPr lang="fr-FR" dirty="0" smtClean="0"/>
              <a:t> 1 billion </a:t>
            </a:r>
            <a:r>
              <a:rPr lang="fr-FR" dirty="0" err="1" smtClean="0"/>
              <a:t>inhabitants</a:t>
            </a:r>
            <a:r>
              <a:rPr lang="fr-FR" dirty="0" smtClean="0"/>
              <a:t> in 100 </a:t>
            </a:r>
            <a:r>
              <a:rPr lang="fr-FR" dirty="0" err="1" smtClean="0"/>
              <a:t>megacities</a:t>
            </a:r>
            <a:r>
              <a:rPr lang="fr-FR" dirty="0" smtClean="0"/>
              <a:t> in 2030</a:t>
            </a:r>
          </a:p>
          <a:p>
            <a:r>
              <a:rPr lang="fr-FR" dirty="0"/>
              <a:t>60 % </a:t>
            </a:r>
            <a:r>
              <a:rPr lang="fr-FR" dirty="0" smtClean="0"/>
              <a:t>of </a:t>
            </a:r>
            <a:r>
              <a:rPr lang="en-US" dirty="0" smtClean="0"/>
              <a:t>the </a:t>
            </a:r>
            <a:r>
              <a:rPr lang="en-US" dirty="0"/>
              <a:t>world’s population will live in urban </a:t>
            </a:r>
            <a:r>
              <a:rPr lang="en-US" dirty="0" smtClean="0"/>
              <a:t>areas</a:t>
            </a:r>
            <a:endParaRPr lang="fr-FR" dirty="0"/>
          </a:p>
          <a:p>
            <a:endParaRPr lang="fr-FR" dirty="0" smtClean="0"/>
          </a:p>
          <a:p>
            <a:endParaRPr lang="fr-FR" dirty="0" smtClean="0"/>
          </a:p>
          <a:p>
            <a:endParaRPr lang="fr-FR" dirty="0"/>
          </a:p>
        </p:txBody>
      </p:sp>
      <p:pic>
        <p:nvPicPr>
          <p:cNvPr id="1027" name="Picture 3" descr="p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136" y="3662125"/>
            <a:ext cx="7680960" cy="295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4728429" y="6392992"/>
            <a:ext cx="3294492" cy="569387"/>
          </a:xfrm>
          <a:prstGeom prst="rect">
            <a:avLst/>
          </a:prstGeom>
          <a:noFill/>
        </p:spPr>
        <p:txBody>
          <a:bodyPr wrap="none" rtlCol="0">
            <a:spAutoFit/>
          </a:bodyPr>
          <a:lstStyle/>
          <a:p>
            <a:r>
              <a:rPr lang="fr-FR" sz="1100" dirty="0" smtClean="0"/>
              <a:t>Source : World </a:t>
            </a:r>
            <a:r>
              <a:rPr lang="fr-FR" sz="1100" dirty="0" err="1" smtClean="0"/>
              <a:t>Urbanization</a:t>
            </a:r>
            <a:r>
              <a:rPr lang="fr-FR" sz="1100" dirty="0" smtClean="0"/>
              <a:t> Prospects UN - 2014</a:t>
            </a:r>
            <a:endParaRPr lang="fr-FR" sz="1100" dirty="0"/>
          </a:p>
          <a:p>
            <a:endParaRPr lang="fr-FR" dirty="0"/>
          </a:p>
        </p:txBody>
      </p:sp>
    </p:spTree>
    <p:extLst>
      <p:ext uri="{BB962C8B-B14F-4D97-AF65-F5344CB8AC3E}">
        <p14:creationId xmlns:p14="http://schemas.microsoft.com/office/powerpoint/2010/main" val="3444081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Why</a:t>
            </a:r>
            <a:r>
              <a:rPr lang="fr-FR" dirty="0" smtClean="0"/>
              <a:t> a </a:t>
            </a:r>
            <a:r>
              <a:rPr lang="fr-FR" dirty="0" err="1" smtClean="0"/>
              <a:t>Megacities</a:t>
            </a:r>
            <a:r>
              <a:rPr lang="fr-FR" dirty="0" smtClean="0"/>
              <a:t> Alliance in Water ?</a:t>
            </a:r>
            <a:endParaRPr lang="fr-FR" dirty="0"/>
          </a:p>
        </p:txBody>
      </p:sp>
      <p:sp>
        <p:nvSpPr>
          <p:cNvPr id="3" name="Espace réservé du contenu 2"/>
          <p:cNvSpPr>
            <a:spLocks noGrp="1"/>
          </p:cNvSpPr>
          <p:nvPr>
            <p:ph idx="1"/>
          </p:nvPr>
        </p:nvSpPr>
        <p:spPr>
          <a:xfrm>
            <a:off x="503498" y="1079339"/>
            <a:ext cx="8229600" cy="5058508"/>
          </a:xfrm>
        </p:spPr>
        <p:txBody>
          <a:bodyPr>
            <a:normAutofit lnSpcReduction="10000"/>
          </a:bodyPr>
          <a:lstStyle/>
          <a:p>
            <a:r>
              <a:rPr lang="fr-FR" dirty="0"/>
              <a:t>Water </a:t>
            </a:r>
            <a:r>
              <a:rPr lang="fr-FR" dirty="0" err="1"/>
              <a:t>is</a:t>
            </a:r>
            <a:r>
              <a:rPr lang="fr-FR" dirty="0"/>
              <a:t> one of the major </a:t>
            </a:r>
            <a:r>
              <a:rPr lang="fr-FR" dirty="0" err="1"/>
              <a:t>stakes</a:t>
            </a:r>
            <a:r>
              <a:rPr lang="fr-FR" dirty="0"/>
              <a:t> in </a:t>
            </a:r>
            <a:r>
              <a:rPr lang="fr-FR" dirty="0" err="1"/>
              <a:t>terms</a:t>
            </a:r>
            <a:r>
              <a:rPr lang="fr-FR" dirty="0"/>
              <a:t> </a:t>
            </a:r>
            <a:r>
              <a:rPr lang="fr-FR" dirty="0" smtClean="0"/>
              <a:t>of </a:t>
            </a:r>
            <a:r>
              <a:rPr lang="fr-FR" dirty="0" err="1" smtClean="0"/>
              <a:t>sustainable</a:t>
            </a:r>
            <a:r>
              <a:rPr lang="fr-FR" dirty="0" smtClean="0"/>
              <a:t> </a:t>
            </a:r>
            <a:r>
              <a:rPr lang="en-US" dirty="0" smtClean="0"/>
              <a:t>development</a:t>
            </a:r>
            <a:r>
              <a:rPr lang="fr-FR" dirty="0" smtClean="0"/>
              <a:t> of </a:t>
            </a:r>
            <a:r>
              <a:rPr lang="fr-FR" dirty="0" err="1" smtClean="0"/>
              <a:t>cities</a:t>
            </a:r>
            <a:r>
              <a:rPr lang="fr-FR" dirty="0" smtClean="0"/>
              <a:t>:</a:t>
            </a:r>
            <a:endParaRPr lang="fr-FR" dirty="0"/>
          </a:p>
          <a:p>
            <a:pPr lvl="1">
              <a:spcAft>
                <a:spcPts val="600"/>
              </a:spcAft>
            </a:pPr>
            <a:r>
              <a:rPr lang="fr-FR" dirty="0"/>
              <a:t>Water </a:t>
            </a:r>
            <a:r>
              <a:rPr lang="fr-FR" dirty="0" err="1"/>
              <a:t>resources</a:t>
            </a:r>
            <a:r>
              <a:rPr lang="fr-FR" dirty="0"/>
              <a:t> management</a:t>
            </a:r>
          </a:p>
          <a:p>
            <a:pPr lvl="1">
              <a:spcAft>
                <a:spcPts val="600"/>
              </a:spcAft>
            </a:pPr>
            <a:r>
              <a:rPr lang="fr-FR" dirty="0"/>
              <a:t>Water </a:t>
            </a:r>
            <a:r>
              <a:rPr lang="fr-FR" dirty="0" err="1" smtClean="0"/>
              <a:t>supply</a:t>
            </a:r>
            <a:r>
              <a:rPr lang="fr-FR" dirty="0" smtClean="0"/>
              <a:t> </a:t>
            </a:r>
            <a:r>
              <a:rPr lang="fr-FR" dirty="0"/>
              <a:t>and </a:t>
            </a:r>
            <a:r>
              <a:rPr lang="fr-FR" dirty="0" err="1"/>
              <a:t>sanitation</a:t>
            </a:r>
            <a:endParaRPr lang="fr-FR" dirty="0"/>
          </a:p>
          <a:p>
            <a:pPr lvl="1">
              <a:spcAft>
                <a:spcPts val="600"/>
              </a:spcAft>
            </a:pPr>
            <a:r>
              <a:rPr lang="fr-FR" dirty="0"/>
              <a:t>Natural </a:t>
            </a:r>
            <a:r>
              <a:rPr lang="fr-FR" dirty="0" err="1" smtClean="0"/>
              <a:t>risks</a:t>
            </a:r>
            <a:r>
              <a:rPr lang="fr-FR" dirty="0" smtClean="0"/>
              <a:t>: </a:t>
            </a:r>
            <a:r>
              <a:rPr lang="fr-FR" dirty="0" err="1"/>
              <a:t>floods</a:t>
            </a:r>
            <a:r>
              <a:rPr lang="fr-FR" dirty="0"/>
              <a:t> and </a:t>
            </a:r>
            <a:r>
              <a:rPr lang="fr-FR" dirty="0" err="1"/>
              <a:t>drought</a:t>
            </a:r>
            <a:endParaRPr lang="fr-FR" dirty="0"/>
          </a:p>
          <a:p>
            <a:r>
              <a:rPr lang="fr-FR" dirty="0" err="1"/>
              <a:t>Climate</a:t>
            </a:r>
            <a:r>
              <a:rPr lang="fr-FR" dirty="0"/>
              <a:t> change </a:t>
            </a:r>
            <a:r>
              <a:rPr lang="fr-FR" dirty="0" err="1"/>
              <a:t>will</a:t>
            </a:r>
            <a:r>
              <a:rPr lang="fr-FR" dirty="0"/>
              <a:t> </a:t>
            </a:r>
            <a:r>
              <a:rPr lang="fr-FR" dirty="0" err="1"/>
              <a:t>strengthen</a:t>
            </a:r>
            <a:r>
              <a:rPr lang="fr-FR" dirty="0"/>
              <a:t> </a:t>
            </a:r>
            <a:r>
              <a:rPr lang="fr-FR" dirty="0" err="1"/>
              <a:t>these</a:t>
            </a:r>
            <a:r>
              <a:rPr lang="fr-FR" dirty="0"/>
              <a:t> </a:t>
            </a:r>
            <a:r>
              <a:rPr lang="fr-FR" dirty="0" err="1"/>
              <a:t>stakes</a:t>
            </a:r>
            <a:endParaRPr lang="fr-FR" dirty="0"/>
          </a:p>
          <a:p>
            <a:r>
              <a:rPr lang="fr-FR" dirty="0" smtClean="0"/>
              <a:t>All </a:t>
            </a:r>
            <a:r>
              <a:rPr lang="fr-FR" dirty="0" err="1" smtClean="0"/>
              <a:t>megacities</a:t>
            </a:r>
            <a:r>
              <a:rPr lang="fr-FR" dirty="0" smtClean="0"/>
              <a:t> </a:t>
            </a:r>
            <a:r>
              <a:rPr lang="fr-FR" dirty="0"/>
              <a:t>face </a:t>
            </a:r>
            <a:r>
              <a:rPr lang="fr-FR" dirty="0" err="1"/>
              <a:t>these</a:t>
            </a:r>
            <a:r>
              <a:rPr lang="fr-FR" dirty="0"/>
              <a:t> </a:t>
            </a:r>
            <a:r>
              <a:rPr lang="fr-FR" dirty="0" err="1"/>
              <a:t>problems</a:t>
            </a:r>
            <a:r>
              <a:rPr lang="fr-FR" dirty="0"/>
              <a:t> in </a:t>
            </a:r>
            <a:r>
              <a:rPr lang="fr-FR" dirty="0" err="1"/>
              <a:t>different</a:t>
            </a:r>
            <a:r>
              <a:rPr lang="fr-FR" dirty="0"/>
              <a:t> </a:t>
            </a:r>
            <a:r>
              <a:rPr lang="fr-FR" dirty="0" err="1"/>
              <a:t>contexts</a:t>
            </a:r>
            <a:endParaRPr lang="fr-FR" dirty="0"/>
          </a:p>
          <a:p>
            <a:r>
              <a:rPr lang="fr-FR" dirty="0" err="1"/>
              <a:t>Megacities</a:t>
            </a:r>
            <a:r>
              <a:rPr lang="fr-FR" dirty="0"/>
              <a:t> has a </a:t>
            </a:r>
            <a:r>
              <a:rPr lang="fr-FR" dirty="0" err="1"/>
              <a:t>huge</a:t>
            </a:r>
            <a:r>
              <a:rPr lang="fr-FR" dirty="0"/>
              <a:t> </a:t>
            </a:r>
            <a:r>
              <a:rPr lang="fr-FR" dirty="0" err="1"/>
              <a:t>potential</a:t>
            </a:r>
            <a:r>
              <a:rPr lang="fr-FR" dirty="0"/>
              <a:t> in engineering, </a:t>
            </a:r>
            <a:r>
              <a:rPr lang="fr-FR" dirty="0" err="1"/>
              <a:t>research</a:t>
            </a:r>
            <a:r>
              <a:rPr lang="fr-FR" dirty="0"/>
              <a:t>, </a:t>
            </a:r>
            <a:r>
              <a:rPr lang="fr-FR" dirty="0" err="1"/>
              <a:t>with</a:t>
            </a:r>
            <a:r>
              <a:rPr lang="fr-FR" dirty="0"/>
              <a:t> large </a:t>
            </a:r>
            <a:r>
              <a:rPr lang="fr-FR" dirty="0" err="1"/>
              <a:t>operators</a:t>
            </a:r>
            <a:r>
              <a:rPr lang="fr-FR" dirty="0"/>
              <a:t> and </a:t>
            </a:r>
            <a:r>
              <a:rPr lang="fr-FR" dirty="0" err="1"/>
              <a:t>many</a:t>
            </a:r>
            <a:r>
              <a:rPr lang="fr-FR" dirty="0"/>
              <a:t> </a:t>
            </a:r>
            <a:r>
              <a:rPr lang="fr-FR" dirty="0" err="1"/>
              <a:t>different</a:t>
            </a:r>
            <a:r>
              <a:rPr lang="fr-FR" dirty="0"/>
              <a:t> </a:t>
            </a:r>
            <a:r>
              <a:rPr lang="fr-FR" dirty="0" err="1"/>
              <a:t>experiences</a:t>
            </a:r>
            <a:r>
              <a:rPr lang="fr-FR" dirty="0"/>
              <a:t> in </a:t>
            </a:r>
            <a:r>
              <a:rPr lang="fr-FR" dirty="0" err="1" smtClean="0"/>
              <a:t>governance</a:t>
            </a:r>
            <a:r>
              <a:rPr lang="fr-FR" dirty="0" smtClean="0"/>
              <a:t> of water management</a:t>
            </a:r>
            <a:endParaRPr lang="fr-FR" dirty="0"/>
          </a:p>
          <a:p>
            <a:pPr marL="0" indent="0" algn="ctr">
              <a:buNone/>
            </a:pPr>
            <a:r>
              <a:rPr lang="fr-FR" b="1" dirty="0" smtClean="0"/>
              <a:t>A </a:t>
            </a:r>
            <a:r>
              <a:rPr lang="fr-FR" b="1" dirty="0" err="1"/>
              <a:t>platform</a:t>
            </a:r>
            <a:r>
              <a:rPr lang="fr-FR" b="1" dirty="0"/>
              <a:t> for </a:t>
            </a:r>
            <a:r>
              <a:rPr lang="fr-FR" b="1" dirty="0" err="1"/>
              <a:t>cooperation</a:t>
            </a:r>
            <a:endParaRPr lang="fr-FR" dirty="0"/>
          </a:p>
        </p:txBody>
      </p:sp>
      <p:sp>
        <p:nvSpPr>
          <p:cNvPr id="4" name="Flèche droite 3"/>
          <p:cNvSpPr/>
          <p:nvPr/>
        </p:nvSpPr>
        <p:spPr bwMode="auto">
          <a:xfrm>
            <a:off x="1103299" y="5755265"/>
            <a:ext cx="1157468" cy="300942"/>
          </a:xfrm>
          <a:prstGeom prst="rightArrow">
            <a:avLst/>
          </a:prstGeom>
          <a:solidFill>
            <a:srgbClr val="84CFED"/>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655638" marR="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23164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The </a:t>
            </a:r>
            <a:r>
              <a:rPr lang="en-US" dirty="0" smtClean="0"/>
              <a:t>Objectives </a:t>
            </a:r>
            <a:r>
              <a:rPr lang="en-US" dirty="0"/>
              <a:t>of the Platform</a:t>
            </a:r>
            <a:endParaRPr lang="fr-FR" dirty="0"/>
          </a:p>
        </p:txBody>
      </p:sp>
      <p:sp>
        <p:nvSpPr>
          <p:cNvPr id="3" name="Espace réservé du contenu 2"/>
          <p:cNvSpPr>
            <a:spLocks noGrp="1"/>
          </p:cNvSpPr>
          <p:nvPr>
            <p:ph idx="1"/>
          </p:nvPr>
        </p:nvSpPr>
        <p:spPr/>
        <p:txBody>
          <a:bodyPr>
            <a:normAutofit/>
          </a:bodyPr>
          <a:lstStyle/>
          <a:p>
            <a:r>
              <a:rPr lang="en-US" dirty="0" smtClean="0"/>
              <a:t>Collect </a:t>
            </a:r>
            <a:r>
              <a:rPr lang="en-US" dirty="0"/>
              <a:t>and disseminate information at </a:t>
            </a:r>
            <a:r>
              <a:rPr lang="en-US" dirty="0" smtClean="0"/>
              <a:t>a worldwide </a:t>
            </a:r>
            <a:r>
              <a:rPr lang="en-US" dirty="0"/>
              <a:t>scale on strategies and </a:t>
            </a:r>
            <a:r>
              <a:rPr lang="en-US" dirty="0" smtClean="0"/>
              <a:t>operational plans </a:t>
            </a:r>
            <a:r>
              <a:rPr lang="en-US" dirty="0"/>
              <a:t>developed by local </a:t>
            </a:r>
            <a:r>
              <a:rPr lang="en-US" dirty="0" smtClean="0"/>
              <a:t>authorities and </a:t>
            </a:r>
            <a:r>
              <a:rPr lang="en-US" dirty="0"/>
              <a:t>their water operators as well as </a:t>
            </a:r>
            <a:r>
              <a:rPr lang="en-US" dirty="0" smtClean="0"/>
              <a:t>results </a:t>
            </a:r>
            <a:r>
              <a:rPr lang="fr-FR" dirty="0" err="1" smtClean="0"/>
              <a:t>achieved</a:t>
            </a:r>
            <a:r>
              <a:rPr lang="fr-FR" dirty="0" smtClean="0"/>
              <a:t> </a:t>
            </a:r>
            <a:r>
              <a:rPr lang="fr-FR" dirty="0"/>
              <a:t>by </a:t>
            </a:r>
            <a:r>
              <a:rPr lang="fr-FR" dirty="0" err="1"/>
              <a:t>their</a:t>
            </a:r>
            <a:r>
              <a:rPr lang="fr-FR" dirty="0"/>
              <a:t> </a:t>
            </a:r>
            <a:r>
              <a:rPr lang="fr-FR" dirty="0" err="1"/>
              <a:t>implementation</a:t>
            </a:r>
            <a:r>
              <a:rPr lang="fr-FR" dirty="0"/>
              <a:t>;</a:t>
            </a:r>
          </a:p>
          <a:p>
            <a:r>
              <a:rPr lang="en-US" dirty="0"/>
              <a:t>Facilitate experience sharing between </a:t>
            </a:r>
            <a:r>
              <a:rPr lang="en-US" dirty="0" smtClean="0"/>
              <a:t>the academic </a:t>
            </a:r>
            <a:r>
              <a:rPr lang="en-US" dirty="0"/>
              <a:t>community and water </a:t>
            </a:r>
            <a:r>
              <a:rPr lang="en-US" dirty="0" smtClean="0"/>
              <a:t>operators in </a:t>
            </a:r>
            <a:r>
              <a:rPr lang="en-US" dirty="0"/>
              <a:t>improving </a:t>
            </a:r>
            <a:r>
              <a:rPr lang="en-US" dirty="0" smtClean="0"/>
              <a:t>adaptation </a:t>
            </a:r>
            <a:r>
              <a:rPr lang="en-US" dirty="0"/>
              <a:t>through best </a:t>
            </a:r>
            <a:r>
              <a:rPr lang="en-US" dirty="0" smtClean="0"/>
              <a:t>practices </a:t>
            </a:r>
            <a:r>
              <a:rPr lang="fr-FR" dirty="0" err="1" smtClean="0"/>
              <a:t>assessments</a:t>
            </a:r>
            <a:r>
              <a:rPr lang="fr-FR" dirty="0"/>
              <a:t>;</a:t>
            </a:r>
          </a:p>
          <a:p>
            <a:r>
              <a:rPr lang="en-US" dirty="0"/>
              <a:t>Identify means and mechanisms for </a:t>
            </a:r>
            <a:r>
              <a:rPr lang="en-US" dirty="0" smtClean="0"/>
              <a:t>funding the </a:t>
            </a:r>
            <a:r>
              <a:rPr lang="en-US" dirty="0"/>
              <a:t>adaptation of Megacities to the </a:t>
            </a:r>
            <a:r>
              <a:rPr lang="en-US" dirty="0" smtClean="0"/>
              <a:t>impacts of </a:t>
            </a:r>
            <a:r>
              <a:rPr lang="en-US" dirty="0"/>
              <a:t>climate change on urban water</a:t>
            </a:r>
            <a:endParaRPr lang="fr-FR" dirty="0"/>
          </a:p>
        </p:txBody>
      </p:sp>
    </p:spTree>
    <p:extLst>
      <p:ext uri="{BB962C8B-B14F-4D97-AF65-F5344CB8AC3E}">
        <p14:creationId xmlns:p14="http://schemas.microsoft.com/office/powerpoint/2010/main" val="2571353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err="1" smtClean="0"/>
              <a:t>Work</a:t>
            </a:r>
            <a:r>
              <a:rPr lang="fr-FR" dirty="0" smtClean="0"/>
              <a:t> </a:t>
            </a:r>
            <a:r>
              <a:rPr lang="fr-FR" dirty="0" err="1" smtClean="0"/>
              <a:t>is</a:t>
            </a:r>
            <a:r>
              <a:rPr lang="fr-FR" dirty="0" smtClean="0"/>
              <a:t> in </a:t>
            </a:r>
            <a:r>
              <a:rPr lang="fr-FR" dirty="0" err="1" smtClean="0"/>
              <a:t>progress</a:t>
            </a:r>
            <a:r>
              <a:rPr lang="fr-FR" dirty="0" smtClean="0"/>
              <a:t> !</a:t>
            </a:r>
            <a:endParaRPr lang="fr-FR" dirty="0"/>
          </a:p>
        </p:txBody>
      </p:sp>
      <p:sp>
        <p:nvSpPr>
          <p:cNvPr id="3" name="Espace réservé du contenu 2"/>
          <p:cNvSpPr>
            <a:spLocks noGrp="1"/>
          </p:cNvSpPr>
          <p:nvPr>
            <p:ph idx="1"/>
          </p:nvPr>
        </p:nvSpPr>
        <p:spPr>
          <a:xfrm>
            <a:off x="422475" y="1600200"/>
            <a:ext cx="8229600" cy="5058508"/>
          </a:xfrm>
        </p:spPr>
        <p:txBody>
          <a:bodyPr>
            <a:normAutofit fontScale="70000" lnSpcReduction="20000"/>
          </a:bodyPr>
          <a:lstStyle/>
          <a:p>
            <a:r>
              <a:rPr lang="en-US" dirty="0" smtClean="0"/>
              <a:t>June 2016 - the 22nd session of the Intergovernmental Council of </a:t>
            </a:r>
            <a:r>
              <a:rPr lang="fr-FR" dirty="0"/>
              <a:t> International </a:t>
            </a:r>
            <a:r>
              <a:rPr lang="fr-FR" dirty="0" err="1"/>
              <a:t>Hydrological</a:t>
            </a:r>
            <a:r>
              <a:rPr lang="fr-FR" dirty="0"/>
              <a:t> Programme </a:t>
            </a:r>
            <a:r>
              <a:rPr lang="fr-FR" i="1" dirty="0" smtClean="0"/>
              <a:t>(IHP) </a:t>
            </a:r>
            <a:r>
              <a:rPr lang="fr-FR" dirty="0" err="1"/>
              <a:t>decided</a:t>
            </a:r>
            <a:r>
              <a:rPr lang="fr-FR" dirty="0"/>
              <a:t> the </a:t>
            </a:r>
            <a:r>
              <a:rPr lang="fr-FR" dirty="0" err="1"/>
              <a:t>creation</a:t>
            </a:r>
            <a:r>
              <a:rPr lang="fr-FR" dirty="0"/>
              <a:t> </a:t>
            </a:r>
            <a:r>
              <a:rPr lang="en-US" dirty="0"/>
              <a:t>of </a:t>
            </a:r>
            <a:r>
              <a:rPr lang="en-US" b="1" dirty="0"/>
              <a:t>a </a:t>
            </a:r>
            <a:r>
              <a:rPr lang="en-US" b="1" dirty="0" smtClean="0"/>
              <a:t>Working Group </a:t>
            </a:r>
            <a:r>
              <a:rPr lang="en-US" dirty="0"/>
              <a:t>for the establ</a:t>
            </a:r>
            <a:r>
              <a:rPr lang="en-US" dirty="0" smtClean="0"/>
              <a:t>ishment of the megacities alliance for water under climate change</a:t>
            </a:r>
            <a:endParaRPr lang="fr-FR" dirty="0" smtClean="0"/>
          </a:p>
          <a:p>
            <a:pPr lvl="1"/>
            <a:r>
              <a:rPr lang="en-US" dirty="0" smtClean="0"/>
              <a:t>Create </a:t>
            </a:r>
            <a:r>
              <a:rPr lang="en-US" dirty="0"/>
              <a:t>an enabling environment for the creation of the Platform and to propose mechanisms for promoting synergies between Megacities (represented by the Platform) at the local level and Member States (represented by the working group) at the national level</a:t>
            </a:r>
            <a:endParaRPr lang="fr-FR" dirty="0"/>
          </a:p>
          <a:p>
            <a:r>
              <a:rPr lang="fr-FR" dirty="0" smtClean="0"/>
              <a:t>ARCEAU </a:t>
            </a:r>
            <a:r>
              <a:rPr lang="fr-FR" dirty="0" err="1" smtClean="0"/>
              <a:t>is</a:t>
            </a:r>
            <a:r>
              <a:rPr lang="fr-FR" dirty="0" smtClean="0"/>
              <a:t> </a:t>
            </a:r>
            <a:r>
              <a:rPr lang="fr-FR" dirty="0" err="1" smtClean="0"/>
              <a:t>currently</a:t>
            </a:r>
            <a:r>
              <a:rPr lang="fr-FR" dirty="0" smtClean="0"/>
              <a:t> </a:t>
            </a:r>
            <a:r>
              <a:rPr lang="fr-FR" dirty="0" err="1" smtClean="0"/>
              <a:t>implementating</a:t>
            </a:r>
            <a:r>
              <a:rPr lang="fr-FR" dirty="0" smtClean="0"/>
              <a:t> a </a:t>
            </a:r>
            <a:r>
              <a:rPr lang="fr-FR" b="1" dirty="0" smtClean="0"/>
              <a:t>Support Unit </a:t>
            </a:r>
            <a:r>
              <a:rPr lang="fr-FR" dirty="0" smtClean="0"/>
              <a:t> </a:t>
            </a:r>
            <a:r>
              <a:rPr lang="fr-FR" dirty="0" err="1" smtClean="0"/>
              <a:t>that</a:t>
            </a:r>
            <a:r>
              <a:rPr lang="fr-FR" dirty="0" smtClean="0"/>
              <a:t> </a:t>
            </a:r>
            <a:r>
              <a:rPr lang="en-US" dirty="0" smtClean="0"/>
              <a:t>will </a:t>
            </a:r>
            <a:r>
              <a:rPr lang="en-US" dirty="0"/>
              <a:t>work for </a:t>
            </a:r>
            <a:r>
              <a:rPr lang="en-US" dirty="0" smtClean="0"/>
              <a:t>the next two </a:t>
            </a:r>
            <a:r>
              <a:rPr lang="en-US" dirty="0"/>
              <a:t>years on the implementation of the Platform, </a:t>
            </a:r>
            <a:r>
              <a:rPr lang="en-US" dirty="0" smtClean="0"/>
              <a:t>by: </a:t>
            </a:r>
          </a:p>
          <a:p>
            <a:pPr lvl="1"/>
            <a:r>
              <a:rPr lang="en-US" dirty="0" err="1" smtClean="0"/>
              <a:t>i</a:t>
            </a:r>
            <a:r>
              <a:rPr lang="en-US" dirty="0"/>
              <a:t>) identifying Megacities, raising their awareness about water and climate change and encouraging them to join the network; </a:t>
            </a:r>
            <a:endParaRPr lang="en-US" dirty="0" smtClean="0"/>
          </a:p>
          <a:p>
            <a:pPr lvl="1"/>
            <a:r>
              <a:rPr lang="en-US" dirty="0" smtClean="0"/>
              <a:t>ii</a:t>
            </a:r>
            <a:r>
              <a:rPr lang="en-US" dirty="0"/>
              <a:t>) defining the governance model and the terms of reference for the Platform;</a:t>
            </a:r>
          </a:p>
          <a:p>
            <a:pPr lvl="1"/>
            <a:r>
              <a:rPr lang="fr-FR" dirty="0"/>
              <a:t>iii) </a:t>
            </a:r>
            <a:r>
              <a:rPr lang="fr-FR" dirty="0" err="1"/>
              <a:t>implementing</a:t>
            </a:r>
            <a:r>
              <a:rPr lang="fr-FR" dirty="0"/>
              <a:t> </a:t>
            </a:r>
            <a:r>
              <a:rPr lang="fr-FR" dirty="0" err="1"/>
              <a:t>appropriate</a:t>
            </a:r>
            <a:r>
              <a:rPr lang="fr-FR" dirty="0"/>
              <a:t> communication </a:t>
            </a:r>
            <a:r>
              <a:rPr lang="en-US" dirty="0"/>
              <a:t>and information tools, including a </a:t>
            </a:r>
            <a:r>
              <a:rPr lang="en-US" dirty="0" smtClean="0"/>
              <a:t>website;</a:t>
            </a:r>
          </a:p>
          <a:p>
            <a:pPr lvl="1"/>
            <a:r>
              <a:rPr lang="en-US" dirty="0" smtClean="0"/>
              <a:t>and </a:t>
            </a:r>
            <a:r>
              <a:rPr lang="en-US" dirty="0"/>
              <a:t>iv) creating and managing a </a:t>
            </a:r>
            <a:r>
              <a:rPr lang="en-US" dirty="0" smtClean="0"/>
              <a:t>network of </a:t>
            </a:r>
            <a:r>
              <a:rPr lang="en-US" dirty="0"/>
              <a:t>stakeholders interested in the Platform.</a:t>
            </a:r>
            <a:endParaRPr lang="fr-FR" dirty="0"/>
          </a:p>
          <a:p>
            <a:r>
              <a:rPr lang="fr-FR" dirty="0" smtClean="0"/>
              <a:t>The publication of a </a:t>
            </a:r>
            <a:r>
              <a:rPr lang="fr-FR" dirty="0" err="1" smtClean="0"/>
              <a:t>synthesis</a:t>
            </a:r>
            <a:r>
              <a:rPr lang="fr-FR" dirty="0" smtClean="0"/>
              <a:t> of Water management in 15 </a:t>
            </a:r>
            <a:r>
              <a:rPr lang="fr-FR" dirty="0" err="1" smtClean="0"/>
              <a:t>megacities</a:t>
            </a:r>
            <a:r>
              <a:rPr lang="fr-FR" dirty="0" smtClean="0"/>
              <a:t> </a:t>
            </a:r>
            <a:endParaRPr lang="fr-FR" dirty="0"/>
          </a:p>
          <a:p>
            <a:pPr lvl="1"/>
            <a:endParaRPr lang="fr-FR" dirty="0" smtClean="0"/>
          </a:p>
        </p:txBody>
      </p:sp>
    </p:spTree>
    <p:extLst>
      <p:ext uri="{BB962C8B-B14F-4D97-AF65-F5344CB8AC3E}">
        <p14:creationId xmlns:p14="http://schemas.microsoft.com/office/powerpoint/2010/main" val="2929546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err="1" smtClean="0"/>
              <a:t>basement</a:t>
            </a:r>
            <a:r>
              <a:rPr lang="fr-FR" dirty="0" smtClean="0"/>
              <a:t> of the network</a:t>
            </a:r>
            <a:endParaRPr lang="fr-FR" dirty="0"/>
          </a:p>
        </p:txBody>
      </p:sp>
      <p:sp>
        <p:nvSpPr>
          <p:cNvPr id="3" name="Espace réservé du contenu 2"/>
          <p:cNvSpPr>
            <a:spLocks noGrp="1"/>
          </p:cNvSpPr>
          <p:nvPr>
            <p:ph idx="1"/>
          </p:nvPr>
        </p:nvSpPr>
        <p:spPr/>
        <p:txBody>
          <a:bodyPr/>
          <a:lstStyle/>
          <a:p>
            <a:r>
              <a:rPr lang="fr-FR" dirty="0" smtClean="0"/>
              <a:t>ICLEI, IWA, Mexico, Water links, </a:t>
            </a:r>
            <a:endParaRPr lang="fr-FR" dirty="0"/>
          </a:p>
        </p:txBody>
      </p:sp>
      <p:pic>
        <p:nvPicPr>
          <p:cNvPr id="4" name="Image 3"/>
          <p:cNvPicPr>
            <a:picLocks noChangeAspect="1"/>
          </p:cNvPicPr>
          <p:nvPr/>
        </p:nvPicPr>
        <p:blipFill>
          <a:blip r:embed="rId3"/>
          <a:stretch>
            <a:fillRect/>
          </a:stretch>
        </p:blipFill>
        <p:spPr>
          <a:xfrm>
            <a:off x="1006936" y="2130798"/>
            <a:ext cx="7679864" cy="3898654"/>
          </a:xfrm>
          <a:prstGeom prst="rect">
            <a:avLst/>
          </a:prstGeom>
        </p:spPr>
      </p:pic>
    </p:spTree>
    <p:extLst>
      <p:ext uri="{BB962C8B-B14F-4D97-AF65-F5344CB8AC3E}">
        <p14:creationId xmlns:p14="http://schemas.microsoft.com/office/powerpoint/2010/main" val="2344004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3"/>
          <a:stretch>
            <a:fillRect/>
          </a:stretch>
        </p:blipFill>
        <p:spPr>
          <a:xfrm>
            <a:off x="1" y="170689"/>
            <a:ext cx="4646148" cy="6510527"/>
          </a:xfrm>
          <a:prstGeom prst="rect">
            <a:avLst/>
          </a:prstGeom>
        </p:spPr>
      </p:pic>
      <p:pic>
        <p:nvPicPr>
          <p:cNvPr id="5" name="Image 4"/>
          <p:cNvPicPr>
            <a:picLocks noChangeAspect="1"/>
          </p:cNvPicPr>
          <p:nvPr/>
        </p:nvPicPr>
        <p:blipFill>
          <a:blip r:embed="rId4"/>
          <a:stretch>
            <a:fillRect/>
          </a:stretch>
        </p:blipFill>
        <p:spPr>
          <a:xfrm>
            <a:off x="4643676" y="175721"/>
            <a:ext cx="4500324" cy="6359191"/>
          </a:xfrm>
          <a:prstGeom prst="rect">
            <a:avLst/>
          </a:prstGeom>
        </p:spPr>
      </p:pic>
    </p:spTree>
    <p:extLst>
      <p:ext uri="{BB962C8B-B14F-4D97-AF65-F5344CB8AC3E}">
        <p14:creationId xmlns:p14="http://schemas.microsoft.com/office/powerpoint/2010/main" val="4090474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err="1" smtClean="0"/>
              <a:t>next</a:t>
            </a:r>
            <a:r>
              <a:rPr lang="fr-FR" dirty="0" smtClean="0"/>
              <a:t> </a:t>
            </a:r>
            <a:r>
              <a:rPr lang="fr-FR" dirty="0" err="1" smtClean="0"/>
              <a:t>steps</a:t>
            </a:r>
            <a:endParaRPr lang="fr-FR" dirty="0"/>
          </a:p>
        </p:txBody>
      </p:sp>
      <p:sp>
        <p:nvSpPr>
          <p:cNvPr id="3" name="Espace réservé du contenu 2"/>
          <p:cNvSpPr>
            <a:spLocks noGrp="1"/>
          </p:cNvSpPr>
          <p:nvPr>
            <p:ph idx="1"/>
          </p:nvPr>
        </p:nvSpPr>
        <p:spPr/>
        <p:txBody>
          <a:bodyPr>
            <a:normAutofit fontScale="92500"/>
          </a:bodyPr>
          <a:lstStyle/>
          <a:p>
            <a:r>
              <a:rPr lang="fr-FR" dirty="0" err="1" smtClean="0"/>
              <a:t>September</a:t>
            </a:r>
            <a:r>
              <a:rPr lang="fr-FR" dirty="0" smtClean="0"/>
              <a:t> : </a:t>
            </a:r>
            <a:r>
              <a:rPr lang="fr-FR" dirty="0" err="1" smtClean="0"/>
              <a:t>Climate</a:t>
            </a:r>
            <a:r>
              <a:rPr lang="fr-FR" dirty="0" smtClean="0"/>
              <a:t> Chance in Nantes (FR), </a:t>
            </a:r>
            <a:r>
              <a:rPr lang="fr-FR" dirty="0" err="1" smtClean="0"/>
              <a:t>presentation</a:t>
            </a:r>
            <a:r>
              <a:rPr lang="fr-FR" dirty="0" smtClean="0"/>
              <a:t> of the Alliance</a:t>
            </a:r>
          </a:p>
          <a:p>
            <a:r>
              <a:rPr lang="fr-FR" dirty="0" err="1" smtClean="0"/>
              <a:t>October</a:t>
            </a:r>
            <a:r>
              <a:rPr lang="fr-FR" dirty="0" smtClean="0"/>
              <a:t> :</a:t>
            </a:r>
          </a:p>
          <a:p>
            <a:pPr lvl="1"/>
            <a:r>
              <a:rPr lang="fr-FR" dirty="0" err="1" smtClean="0"/>
              <a:t>Megacities</a:t>
            </a:r>
            <a:r>
              <a:rPr lang="fr-FR" dirty="0" smtClean="0"/>
              <a:t> Alliance </a:t>
            </a:r>
            <a:r>
              <a:rPr lang="fr-FR" dirty="0" err="1" smtClean="0"/>
              <a:t>will</a:t>
            </a:r>
            <a:r>
              <a:rPr lang="fr-FR" dirty="0" smtClean="0"/>
              <a:t> </a:t>
            </a:r>
            <a:r>
              <a:rPr lang="fr-FR" dirty="0" err="1" smtClean="0"/>
              <a:t>be</a:t>
            </a:r>
            <a:r>
              <a:rPr lang="fr-FR" dirty="0" smtClean="0"/>
              <a:t> at HABITAT </a:t>
            </a:r>
            <a:r>
              <a:rPr lang="fr-FR" dirty="0"/>
              <a:t>III </a:t>
            </a:r>
            <a:r>
              <a:rPr lang="fr-FR" dirty="0" smtClean="0"/>
              <a:t>in Quito. </a:t>
            </a:r>
            <a:r>
              <a:rPr lang="fr-FR" dirty="0" err="1" smtClean="0"/>
              <a:t>Presentation</a:t>
            </a:r>
            <a:r>
              <a:rPr lang="fr-FR" dirty="0" smtClean="0"/>
              <a:t> of the portraits of 15 </a:t>
            </a:r>
            <a:r>
              <a:rPr lang="fr-FR" dirty="0" err="1" smtClean="0"/>
              <a:t>megacities</a:t>
            </a:r>
            <a:r>
              <a:rPr lang="fr-FR" dirty="0" smtClean="0"/>
              <a:t> and of the Alliance</a:t>
            </a:r>
          </a:p>
          <a:p>
            <a:pPr lvl="1"/>
            <a:r>
              <a:rPr lang="fr-FR" dirty="0" smtClean="0"/>
              <a:t>Water Links meeting in Manilla about </a:t>
            </a:r>
            <a:r>
              <a:rPr lang="fr-FR" dirty="0" err="1" smtClean="0"/>
              <a:t>platform</a:t>
            </a:r>
            <a:r>
              <a:rPr lang="fr-FR" dirty="0" smtClean="0"/>
              <a:t> organisation</a:t>
            </a:r>
          </a:p>
          <a:p>
            <a:r>
              <a:rPr lang="fr-FR" dirty="0" smtClean="0"/>
              <a:t>7-18 </a:t>
            </a:r>
            <a:r>
              <a:rPr lang="fr-FR" dirty="0" err="1" smtClean="0"/>
              <a:t>November</a:t>
            </a:r>
            <a:r>
              <a:rPr lang="fr-FR" dirty="0" smtClean="0"/>
              <a:t> : COP22</a:t>
            </a:r>
          </a:p>
          <a:p>
            <a:r>
              <a:rPr lang="fr-FR" dirty="0" smtClean="0"/>
              <a:t>2017: The action </a:t>
            </a:r>
            <a:r>
              <a:rPr lang="fr-FR" dirty="0" err="1" smtClean="0"/>
              <a:t>year</a:t>
            </a:r>
            <a:r>
              <a:rPr lang="fr-FR" dirty="0" smtClean="0"/>
              <a:t> for the </a:t>
            </a:r>
            <a:r>
              <a:rPr lang="fr-FR" dirty="0" err="1" smtClean="0"/>
              <a:t>UNESCO’s</a:t>
            </a:r>
            <a:r>
              <a:rPr lang="fr-FR" dirty="0" smtClean="0"/>
              <a:t> </a:t>
            </a:r>
            <a:r>
              <a:rPr lang="fr-FR" dirty="0" err="1" smtClean="0"/>
              <a:t>Working</a:t>
            </a:r>
            <a:r>
              <a:rPr lang="fr-FR" dirty="0" smtClean="0"/>
              <a:t> Group and </a:t>
            </a:r>
            <a:r>
              <a:rPr lang="fr-FR" dirty="0" err="1" smtClean="0"/>
              <a:t>ARCEAU’s</a:t>
            </a:r>
            <a:r>
              <a:rPr lang="fr-FR" dirty="0" smtClean="0"/>
              <a:t> Support Unit</a:t>
            </a:r>
          </a:p>
          <a:p>
            <a:r>
              <a:rPr lang="fr-FR" dirty="0" smtClean="0"/>
              <a:t>2018: First meeting of the </a:t>
            </a:r>
            <a:r>
              <a:rPr lang="fr-FR" dirty="0" err="1" smtClean="0"/>
              <a:t>platform</a:t>
            </a:r>
            <a:r>
              <a:rPr lang="fr-FR" dirty="0" smtClean="0"/>
              <a:t> and Second Water, </a:t>
            </a:r>
            <a:r>
              <a:rPr lang="fr-FR" dirty="0" err="1" smtClean="0"/>
              <a:t>Megacities</a:t>
            </a:r>
            <a:r>
              <a:rPr lang="fr-FR" dirty="0" smtClean="0"/>
              <a:t> and Global Change </a:t>
            </a:r>
            <a:r>
              <a:rPr lang="fr-FR" dirty="0" err="1" smtClean="0"/>
              <a:t>Conference</a:t>
            </a:r>
            <a:endParaRPr lang="fr-FR" dirty="0" smtClean="0"/>
          </a:p>
          <a:p>
            <a:pPr lvl="1"/>
            <a:endParaRPr lang="fr-FR" dirty="0"/>
          </a:p>
        </p:txBody>
      </p:sp>
    </p:spTree>
    <p:extLst>
      <p:ext uri="{BB962C8B-B14F-4D97-AF65-F5344CB8AC3E}">
        <p14:creationId xmlns:p14="http://schemas.microsoft.com/office/powerpoint/2010/main" val="3382454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5.3|11.4"/>
</p:tagLst>
</file>

<file path=ppt/theme/theme1.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19050" cap="flat" cmpd="sng" algn="ctr">
          <a:solidFill>
            <a:srgbClr val="0000FF"/>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655638" marR="0" indent="0" algn="l" defTabSz="914400" rtl="0" eaLnBrk="1" fontAlgn="base" latinLnBrk="0" hangingPunct="1">
          <a:lnSpc>
            <a:spcPct val="100000"/>
          </a:lnSpc>
          <a:spcBef>
            <a:spcPct val="20000"/>
          </a:spcBef>
          <a:spcAft>
            <a:spcPct val="0"/>
          </a:spcAft>
          <a:buClrTx/>
          <a:buSzTx/>
          <a:buFontTx/>
          <a:buNone/>
          <a:tabLst/>
          <a:defRPr kumimoji="0" lang="fr-FR"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0000FF"/>
        </a:solidFill>
        <a:ln w="19050" cap="flat" cmpd="sng" algn="ctr">
          <a:solidFill>
            <a:srgbClr val="0000FF"/>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655638" marR="0" indent="0" algn="l" defTabSz="914400" rtl="0" eaLnBrk="1" fontAlgn="base" latinLnBrk="0" hangingPunct="1">
          <a:lnSpc>
            <a:spcPct val="100000"/>
          </a:lnSpc>
          <a:spcBef>
            <a:spcPct val="20000"/>
          </a:spcBef>
          <a:spcAft>
            <a:spcPct val="0"/>
          </a:spcAft>
          <a:buClrTx/>
          <a:buSzTx/>
          <a:buFontTx/>
          <a:buNone/>
          <a:tabLst/>
          <a:defRPr kumimoji="0" lang="fr-FR"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ésentation SIAAP" id="{12689FE7-38E9-4AA6-863C-43D1996AAAFD}" vid="{89C54670-CC8B-40B8-86A2-96456FEA3521}"/>
    </a:ext>
  </a:ext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19050" cap="flat" cmpd="sng" algn="ctr">
          <a:solidFill>
            <a:srgbClr val="0000FF"/>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655638" marR="0" indent="0" algn="l" defTabSz="914400" rtl="0" eaLnBrk="1" fontAlgn="base" latinLnBrk="0" hangingPunct="1">
          <a:lnSpc>
            <a:spcPct val="100000"/>
          </a:lnSpc>
          <a:spcBef>
            <a:spcPct val="20000"/>
          </a:spcBef>
          <a:spcAft>
            <a:spcPct val="0"/>
          </a:spcAft>
          <a:buClrTx/>
          <a:buSzTx/>
          <a:buFontTx/>
          <a:buNone/>
          <a:tabLst/>
          <a:defRPr kumimoji="0" lang="fr-FR"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0000FF"/>
        </a:solidFill>
        <a:ln w="19050" cap="flat" cmpd="sng" algn="ctr">
          <a:solidFill>
            <a:srgbClr val="0000FF"/>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655638" marR="0" indent="0" algn="l" defTabSz="914400" rtl="0" eaLnBrk="1" fontAlgn="base" latinLnBrk="0" hangingPunct="1">
          <a:lnSpc>
            <a:spcPct val="100000"/>
          </a:lnSpc>
          <a:spcBef>
            <a:spcPct val="20000"/>
          </a:spcBef>
          <a:spcAft>
            <a:spcPct val="0"/>
          </a:spcAft>
          <a:buClrTx/>
          <a:buSzTx/>
          <a:buFontTx/>
          <a:buNone/>
          <a:tabLst/>
          <a:defRPr kumimoji="0" lang="fr-FR"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ésentation SIAAP" id="{12689FE7-38E9-4AA6-863C-43D1996AAAFD}" vid="{172A9314-4B2F-4D26-B2CD-E4ABA75EF15B}"/>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SIAAP</Template>
  <TotalTime>363</TotalTime>
  <Words>830</Words>
  <Application>Microsoft Office PowerPoint</Application>
  <PresentationFormat>Affichage à l'écran (4:3)</PresentationFormat>
  <Paragraphs>67</Paragraphs>
  <Slides>9</Slides>
  <Notes>7</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9</vt:i4>
      </vt:variant>
    </vt:vector>
  </HeadingPairs>
  <TitlesOfParts>
    <vt:vector size="14" baseType="lpstr">
      <vt:lpstr>Arial</vt:lpstr>
      <vt:lpstr>ヒラギノ角ゴ Pro W3</vt:lpstr>
      <vt:lpstr>Wingdings</vt:lpstr>
      <vt:lpstr>1_Modèle par défaut</vt:lpstr>
      <vt:lpstr>Modèle par défaut</vt:lpstr>
      <vt:lpstr>Megacities Alliance for  Water and Climate</vt:lpstr>
      <vt:lpstr>Présentation PowerPoint</vt:lpstr>
      <vt:lpstr>Why a Megacities Alliance in Water ?</vt:lpstr>
      <vt:lpstr>Why a Megacities Alliance in Water ?</vt:lpstr>
      <vt:lpstr>The Objectives of the Platform</vt:lpstr>
      <vt:lpstr>The Work is in progress !</vt:lpstr>
      <vt:lpstr>The basement of the network</vt:lpstr>
      <vt:lpstr>Présentation PowerPoint</vt:lpstr>
      <vt:lpstr>The next steps</vt:lpstr>
    </vt:vector>
  </TitlesOfParts>
  <Company>SIAAP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Megacities Alliance for  Water and climate</dc:title>
  <dc:creator>TABUCHI  Jean-Pierre</dc:creator>
  <cp:lastModifiedBy>FABREGES Solene</cp:lastModifiedBy>
  <cp:revision>35</cp:revision>
  <cp:lastPrinted>2014-11-04T14:28:58Z</cp:lastPrinted>
  <dcterms:created xsi:type="dcterms:W3CDTF">2016-08-25T03:50:15Z</dcterms:created>
  <dcterms:modified xsi:type="dcterms:W3CDTF">2016-09-27T08:21:59Z</dcterms:modified>
</cp:coreProperties>
</file>